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  <p:sldMasterId id="2147483721" r:id="rId2"/>
  </p:sldMasterIdLst>
  <p:notesMasterIdLst>
    <p:notesMasterId r:id="rId14"/>
  </p:notesMasterIdLst>
  <p:handoutMasterIdLst>
    <p:handoutMasterId r:id="rId15"/>
  </p:handoutMasterIdLst>
  <p:sldIdLst>
    <p:sldId id="571" r:id="rId3"/>
    <p:sldId id="669" r:id="rId4"/>
    <p:sldId id="692" r:id="rId5"/>
    <p:sldId id="695" r:id="rId6"/>
    <p:sldId id="696" r:id="rId7"/>
    <p:sldId id="697" r:id="rId8"/>
    <p:sldId id="693" r:id="rId9"/>
    <p:sldId id="674" r:id="rId10"/>
    <p:sldId id="672" r:id="rId11"/>
    <p:sldId id="694" r:id="rId12"/>
    <p:sldId id="690" r:id="rId13"/>
  </p:sldIdLst>
  <p:sldSz cx="9144000" cy="6858000" type="screen4x3"/>
  <p:notesSz cx="7019925" cy="9305925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000FF"/>
    <a:srgbClr val="66FF99"/>
    <a:srgbClr val="E4E43C"/>
    <a:srgbClr val="90CCDC"/>
    <a:srgbClr val="009999"/>
    <a:srgbClr val="00FF99"/>
    <a:srgbClr val="66FFCC"/>
    <a:srgbClr val="00FFCC"/>
    <a:srgbClr val="00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704" autoAdjust="0"/>
    <p:restoredTop sz="91497" autoAdjust="0"/>
  </p:normalViewPr>
  <p:slideViewPr>
    <p:cSldViewPr>
      <p:cViewPr varScale="1">
        <p:scale>
          <a:sx n="84" d="100"/>
          <a:sy n="84" d="100"/>
        </p:scale>
        <p:origin x="-1024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33168"/>
    </p:cViewPr>
  </p:outlineViewPr>
  <p:notesTextViewPr>
    <p:cViewPr>
      <p:scale>
        <a:sx n="66" d="100"/>
        <a:sy n="66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notesMaster" Target="notesMasters/notesMaster1.xml"/><Relationship Id="rId15" Type="http://schemas.openxmlformats.org/officeDocument/2006/relationships/handoutMaster" Target="handoutMasters/handoutMaster1.xml"/><Relationship Id="rId16" Type="http://schemas.openxmlformats.org/officeDocument/2006/relationships/printerSettings" Target="printerSettings/printerSettings1.bin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5BEA2D2-DB9A-4444-81F4-71F89CD4E48E}" type="doc">
      <dgm:prSet loTypeId="urn:microsoft.com/office/officeart/2005/8/layout/hChevron3" loCatId="process" qsTypeId="urn:microsoft.com/office/officeart/2005/8/quickstyle/simple1" qsCatId="simple" csTypeId="urn:microsoft.com/office/officeart/2005/8/colors/colorful2" csCatId="colorful" phldr="1"/>
      <dgm:spPr/>
    </dgm:pt>
    <dgm:pt modelId="{C62D2D9F-D5B3-413F-8994-67C280F426B9}">
      <dgm:prSet phldrT="[Text]"/>
      <dgm:spPr/>
      <dgm:t>
        <a:bodyPr/>
        <a:lstStyle/>
        <a:p>
          <a:r>
            <a:rPr lang="en-US" dirty="0" smtClean="0"/>
            <a:t>2011</a:t>
          </a:r>
          <a:endParaRPr lang="en-US" dirty="0"/>
        </a:p>
      </dgm:t>
    </dgm:pt>
    <dgm:pt modelId="{8F4F6E8D-B264-4C31-B986-506963F84ED9}" type="parTrans" cxnId="{C70ADFB7-5A82-4EB8-91B6-2194EE385163}">
      <dgm:prSet/>
      <dgm:spPr/>
      <dgm:t>
        <a:bodyPr/>
        <a:lstStyle/>
        <a:p>
          <a:endParaRPr lang="en-US"/>
        </a:p>
      </dgm:t>
    </dgm:pt>
    <dgm:pt modelId="{27990CBC-B45D-48EE-877F-8714E642CE3B}" type="sibTrans" cxnId="{C70ADFB7-5A82-4EB8-91B6-2194EE385163}">
      <dgm:prSet/>
      <dgm:spPr/>
      <dgm:t>
        <a:bodyPr/>
        <a:lstStyle/>
        <a:p>
          <a:endParaRPr lang="en-US"/>
        </a:p>
      </dgm:t>
    </dgm:pt>
    <dgm:pt modelId="{745F9F70-FB1B-4208-B4CB-B47BA4E56EAC}">
      <dgm:prSet phldrT="[Text]"/>
      <dgm:spPr/>
      <dgm:t>
        <a:bodyPr/>
        <a:lstStyle/>
        <a:p>
          <a:r>
            <a:rPr lang="en-US" dirty="0" smtClean="0"/>
            <a:t>2012</a:t>
          </a:r>
          <a:endParaRPr lang="en-US" dirty="0"/>
        </a:p>
      </dgm:t>
    </dgm:pt>
    <dgm:pt modelId="{C9BDEA4F-F617-47A9-97EB-53CA458F7CCC}" type="parTrans" cxnId="{1E002EE9-7AEA-4E1A-B06B-82D235860754}">
      <dgm:prSet/>
      <dgm:spPr/>
      <dgm:t>
        <a:bodyPr/>
        <a:lstStyle/>
        <a:p>
          <a:endParaRPr lang="en-US"/>
        </a:p>
      </dgm:t>
    </dgm:pt>
    <dgm:pt modelId="{E2D10985-745F-4F48-BFB6-0D8912A2E3B8}" type="sibTrans" cxnId="{1E002EE9-7AEA-4E1A-B06B-82D235860754}">
      <dgm:prSet/>
      <dgm:spPr/>
      <dgm:t>
        <a:bodyPr/>
        <a:lstStyle/>
        <a:p>
          <a:endParaRPr lang="en-US"/>
        </a:p>
      </dgm:t>
    </dgm:pt>
    <dgm:pt modelId="{577E9EEF-C82C-4812-88DA-8B9E4569D753}">
      <dgm:prSet phldrT="[Text]"/>
      <dgm:spPr/>
      <dgm:t>
        <a:bodyPr/>
        <a:lstStyle/>
        <a:p>
          <a:r>
            <a:rPr lang="en-US" dirty="0" smtClean="0"/>
            <a:t>2014</a:t>
          </a:r>
          <a:endParaRPr lang="en-US" dirty="0"/>
        </a:p>
      </dgm:t>
    </dgm:pt>
    <dgm:pt modelId="{D709DABF-2021-409C-A248-915631B8E103}" type="parTrans" cxnId="{A05275CB-F728-488E-A100-63007DA933E5}">
      <dgm:prSet/>
      <dgm:spPr/>
      <dgm:t>
        <a:bodyPr/>
        <a:lstStyle/>
        <a:p>
          <a:endParaRPr lang="en-US"/>
        </a:p>
      </dgm:t>
    </dgm:pt>
    <dgm:pt modelId="{5A655027-6936-405E-A349-CD72267C60EF}" type="sibTrans" cxnId="{A05275CB-F728-488E-A100-63007DA933E5}">
      <dgm:prSet/>
      <dgm:spPr/>
      <dgm:t>
        <a:bodyPr/>
        <a:lstStyle/>
        <a:p>
          <a:endParaRPr lang="en-US"/>
        </a:p>
      </dgm:t>
    </dgm:pt>
    <dgm:pt modelId="{84A39088-4C9A-4F9B-9807-40684801FC98}">
      <dgm:prSet phldrT="[Text]"/>
      <dgm:spPr/>
      <dgm:t>
        <a:bodyPr/>
        <a:lstStyle/>
        <a:p>
          <a:r>
            <a:rPr lang="en-US" dirty="0" smtClean="0"/>
            <a:t>2013</a:t>
          </a:r>
          <a:endParaRPr lang="en-US" dirty="0"/>
        </a:p>
      </dgm:t>
    </dgm:pt>
    <dgm:pt modelId="{21E0FDD7-7141-4CFC-B9F3-B39A04D1AB54}" type="parTrans" cxnId="{A251407C-B97A-49D6-A876-52CC7FF7FB80}">
      <dgm:prSet/>
      <dgm:spPr/>
      <dgm:t>
        <a:bodyPr/>
        <a:lstStyle/>
        <a:p>
          <a:endParaRPr lang="en-US"/>
        </a:p>
      </dgm:t>
    </dgm:pt>
    <dgm:pt modelId="{5C6A5DA6-2AEC-4C64-B697-919B769929EB}" type="sibTrans" cxnId="{A251407C-B97A-49D6-A876-52CC7FF7FB80}">
      <dgm:prSet/>
      <dgm:spPr/>
      <dgm:t>
        <a:bodyPr/>
        <a:lstStyle/>
        <a:p>
          <a:endParaRPr lang="en-US"/>
        </a:p>
      </dgm:t>
    </dgm:pt>
    <dgm:pt modelId="{3409D6D0-C9DA-F541-B2E8-EAA014FBB25E}">
      <dgm:prSet phldrT="[Text]"/>
      <dgm:spPr/>
      <dgm:t>
        <a:bodyPr/>
        <a:lstStyle/>
        <a:p>
          <a:r>
            <a:rPr lang="en-US" dirty="0" smtClean="0"/>
            <a:t>2015</a:t>
          </a:r>
          <a:endParaRPr lang="en-US" dirty="0"/>
        </a:p>
      </dgm:t>
    </dgm:pt>
    <dgm:pt modelId="{79A4D817-FD5B-F44A-B333-323207AD0FE5}" type="parTrans" cxnId="{EF8E07AC-0CD2-A044-A5CC-853C4DAB06B3}">
      <dgm:prSet/>
      <dgm:spPr/>
      <dgm:t>
        <a:bodyPr/>
        <a:lstStyle/>
        <a:p>
          <a:endParaRPr lang="en-US"/>
        </a:p>
      </dgm:t>
    </dgm:pt>
    <dgm:pt modelId="{799D09F2-F426-444A-B0EC-CEF2640D7C4E}" type="sibTrans" cxnId="{EF8E07AC-0CD2-A044-A5CC-853C4DAB06B3}">
      <dgm:prSet/>
      <dgm:spPr/>
      <dgm:t>
        <a:bodyPr/>
        <a:lstStyle/>
        <a:p>
          <a:endParaRPr lang="en-US"/>
        </a:p>
      </dgm:t>
    </dgm:pt>
    <dgm:pt modelId="{ED923B2D-A1DE-4BD9-80A4-56D1FB5A6A61}" type="pres">
      <dgm:prSet presAssocID="{25BEA2D2-DB9A-4444-81F4-71F89CD4E48E}" presName="Name0" presStyleCnt="0">
        <dgm:presLayoutVars>
          <dgm:dir/>
          <dgm:resizeHandles val="exact"/>
        </dgm:presLayoutVars>
      </dgm:prSet>
      <dgm:spPr/>
    </dgm:pt>
    <dgm:pt modelId="{E19D05D0-D060-4799-ABBC-FBABF55AAA97}" type="pres">
      <dgm:prSet presAssocID="{C62D2D9F-D5B3-413F-8994-67C280F426B9}" presName="parTxOnly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106BC45-97A3-445A-A6EE-A14E37BFFA46}" type="pres">
      <dgm:prSet presAssocID="{27990CBC-B45D-48EE-877F-8714E642CE3B}" presName="parSpace" presStyleCnt="0"/>
      <dgm:spPr/>
    </dgm:pt>
    <dgm:pt modelId="{B2CF0B22-A7EB-43A6-AD7C-F4DFCD984EC3}" type="pres">
      <dgm:prSet presAssocID="{745F9F70-FB1B-4208-B4CB-B47BA4E56EAC}" presName="parTxOnly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6DCDFD7-1132-4EEC-85AD-81FB850A3C9D}" type="pres">
      <dgm:prSet presAssocID="{E2D10985-745F-4F48-BFB6-0D8912A2E3B8}" presName="parSpace" presStyleCnt="0"/>
      <dgm:spPr/>
    </dgm:pt>
    <dgm:pt modelId="{87391CBA-67D1-475B-9D0E-7E7239551038}" type="pres">
      <dgm:prSet presAssocID="{84A39088-4C9A-4F9B-9807-40684801FC98}" presName="parTxOnly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6D89F03-127C-49AD-A259-4252FEEED0AD}" type="pres">
      <dgm:prSet presAssocID="{5C6A5DA6-2AEC-4C64-B697-919B769929EB}" presName="parSpace" presStyleCnt="0"/>
      <dgm:spPr/>
    </dgm:pt>
    <dgm:pt modelId="{2C15BF5A-D194-44B6-B6E9-465624ED6517}" type="pres">
      <dgm:prSet presAssocID="{577E9EEF-C82C-4812-88DA-8B9E4569D753}" presName="parTxOnly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026288B-1F4A-E345-9CD8-6DBA53F7D2D5}" type="pres">
      <dgm:prSet presAssocID="{5A655027-6936-405E-A349-CD72267C60EF}" presName="parSpace" presStyleCnt="0"/>
      <dgm:spPr/>
    </dgm:pt>
    <dgm:pt modelId="{A7C171C6-5735-764C-BDF7-A55CFF465F63}" type="pres">
      <dgm:prSet presAssocID="{3409D6D0-C9DA-F541-B2E8-EAA014FBB25E}" presName="parTxOnly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72E7D6F-2E26-C143-BEA1-6C173D4F258E}" type="presOf" srcId="{84A39088-4C9A-4F9B-9807-40684801FC98}" destId="{87391CBA-67D1-475B-9D0E-7E7239551038}" srcOrd="0" destOrd="0" presId="urn:microsoft.com/office/officeart/2005/8/layout/hChevron3"/>
    <dgm:cxn modelId="{872505D5-0DBE-D344-BA10-3A7989B8A757}" type="presOf" srcId="{3409D6D0-C9DA-F541-B2E8-EAA014FBB25E}" destId="{A7C171C6-5735-764C-BDF7-A55CFF465F63}" srcOrd="0" destOrd="0" presId="urn:microsoft.com/office/officeart/2005/8/layout/hChevron3"/>
    <dgm:cxn modelId="{A05275CB-F728-488E-A100-63007DA933E5}" srcId="{25BEA2D2-DB9A-4444-81F4-71F89CD4E48E}" destId="{577E9EEF-C82C-4812-88DA-8B9E4569D753}" srcOrd="3" destOrd="0" parTransId="{D709DABF-2021-409C-A248-915631B8E103}" sibTransId="{5A655027-6936-405E-A349-CD72267C60EF}"/>
    <dgm:cxn modelId="{A251407C-B97A-49D6-A876-52CC7FF7FB80}" srcId="{25BEA2D2-DB9A-4444-81F4-71F89CD4E48E}" destId="{84A39088-4C9A-4F9B-9807-40684801FC98}" srcOrd="2" destOrd="0" parTransId="{21E0FDD7-7141-4CFC-B9F3-B39A04D1AB54}" sibTransId="{5C6A5DA6-2AEC-4C64-B697-919B769929EB}"/>
    <dgm:cxn modelId="{ED8EBD59-7C84-3C4E-A62F-B5873523809E}" type="presOf" srcId="{745F9F70-FB1B-4208-B4CB-B47BA4E56EAC}" destId="{B2CF0B22-A7EB-43A6-AD7C-F4DFCD984EC3}" srcOrd="0" destOrd="0" presId="urn:microsoft.com/office/officeart/2005/8/layout/hChevron3"/>
    <dgm:cxn modelId="{EF8E07AC-0CD2-A044-A5CC-853C4DAB06B3}" srcId="{25BEA2D2-DB9A-4444-81F4-71F89CD4E48E}" destId="{3409D6D0-C9DA-F541-B2E8-EAA014FBB25E}" srcOrd="4" destOrd="0" parTransId="{79A4D817-FD5B-F44A-B333-323207AD0FE5}" sibTransId="{799D09F2-F426-444A-B0EC-CEF2640D7C4E}"/>
    <dgm:cxn modelId="{2CBB37CF-AA18-5446-A645-F3ED4B2D0504}" type="presOf" srcId="{25BEA2D2-DB9A-4444-81F4-71F89CD4E48E}" destId="{ED923B2D-A1DE-4BD9-80A4-56D1FB5A6A61}" srcOrd="0" destOrd="0" presId="urn:microsoft.com/office/officeart/2005/8/layout/hChevron3"/>
    <dgm:cxn modelId="{4B1E5CD7-6349-774E-92B7-6840D242CD6E}" type="presOf" srcId="{C62D2D9F-D5B3-413F-8994-67C280F426B9}" destId="{E19D05D0-D060-4799-ABBC-FBABF55AAA97}" srcOrd="0" destOrd="0" presId="urn:microsoft.com/office/officeart/2005/8/layout/hChevron3"/>
    <dgm:cxn modelId="{D86D23E1-55D8-B24B-A588-E7062666A7F8}" type="presOf" srcId="{577E9EEF-C82C-4812-88DA-8B9E4569D753}" destId="{2C15BF5A-D194-44B6-B6E9-465624ED6517}" srcOrd="0" destOrd="0" presId="urn:microsoft.com/office/officeart/2005/8/layout/hChevron3"/>
    <dgm:cxn modelId="{1E002EE9-7AEA-4E1A-B06B-82D235860754}" srcId="{25BEA2D2-DB9A-4444-81F4-71F89CD4E48E}" destId="{745F9F70-FB1B-4208-B4CB-B47BA4E56EAC}" srcOrd="1" destOrd="0" parTransId="{C9BDEA4F-F617-47A9-97EB-53CA458F7CCC}" sibTransId="{E2D10985-745F-4F48-BFB6-0D8912A2E3B8}"/>
    <dgm:cxn modelId="{C70ADFB7-5A82-4EB8-91B6-2194EE385163}" srcId="{25BEA2D2-DB9A-4444-81F4-71F89CD4E48E}" destId="{C62D2D9F-D5B3-413F-8994-67C280F426B9}" srcOrd="0" destOrd="0" parTransId="{8F4F6E8D-B264-4C31-B986-506963F84ED9}" sibTransId="{27990CBC-B45D-48EE-877F-8714E642CE3B}"/>
    <dgm:cxn modelId="{6C35BA09-DC33-5744-A9C3-6A640EB1CF27}" type="presParOf" srcId="{ED923B2D-A1DE-4BD9-80A4-56D1FB5A6A61}" destId="{E19D05D0-D060-4799-ABBC-FBABF55AAA97}" srcOrd="0" destOrd="0" presId="urn:microsoft.com/office/officeart/2005/8/layout/hChevron3"/>
    <dgm:cxn modelId="{134376A3-3B4B-F64F-8F35-2B64D3F3055F}" type="presParOf" srcId="{ED923B2D-A1DE-4BD9-80A4-56D1FB5A6A61}" destId="{C106BC45-97A3-445A-A6EE-A14E37BFFA46}" srcOrd="1" destOrd="0" presId="urn:microsoft.com/office/officeart/2005/8/layout/hChevron3"/>
    <dgm:cxn modelId="{0927905F-D318-E840-872D-0F4D3864BCDB}" type="presParOf" srcId="{ED923B2D-A1DE-4BD9-80A4-56D1FB5A6A61}" destId="{B2CF0B22-A7EB-43A6-AD7C-F4DFCD984EC3}" srcOrd="2" destOrd="0" presId="urn:microsoft.com/office/officeart/2005/8/layout/hChevron3"/>
    <dgm:cxn modelId="{E09CD689-8032-FB4A-BB72-EAE6A8FD5D68}" type="presParOf" srcId="{ED923B2D-A1DE-4BD9-80A4-56D1FB5A6A61}" destId="{86DCDFD7-1132-4EEC-85AD-81FB850A3C9D}" srcOrd="3" destOrd="0" presId="urn:microsoft.com/office/officeart/2005/8/layout/hChevron3"/>
    <dgm:cxn modelId="{6C61AFEF-30BE-8F46-89ED-71F66EDECBE0}" type="presParOf" srcId="{ED923B2D-A1DE-4BD9-80A4-56D1FB5A6A61}" destId="{87391CBA-67D1-475B-9D0E-7E7239551038}" srcOrd="4" destOrd="0" presId="urn:microsoft.com/office/officeart/2005/8/layout/hChevron3"/>
    <dgm:cxn modelId="{10C7419F-C5F5-1942-927F-0DBB7AB25864}" type="presParOf" srcId="{ED923B2D-A1DE-4BD9-80A4-56D1FB5A6A61}" destId="{86D89F03-127C-49AD-A259-4252FEEED0AD}" srcOrd="5" destOrd="0" presId="urn:microsoft.com/office/officeart/2005/8/layout/hChevron3"/>
    <dgm:cxn modelId="{BA80537D-0516-F14D-B712-D4927C7BD602}" type="presParOf" srcId="{ED923B2D-A1DE-4BD9-80A4-56D1FB5A6A61}" destId="{2C15BF5A-D194-44B6-B6E9-465624ED6517}" srcOrd="6" destOrd="0" presId="urn:microsoft.com/office/officeart/2005/8/layout/hChevron3"/>
    <dgm:cxn modelId="{0ED0F13D-08A3-B449-B606-FF12D8104C82}" type="presParOf" srcId="{ED923B2D-A1DE-4BD9-80A4-56D1FB5A6A61}" destId="{F026288B-1F4A-E345-9CD8-6DBA53F7D2D5}" srcOrd="7" destOrd="0" presId="urn:microsoft.com/office/officeart/2005/8/layout/hChevron3"/>
    <dgm:cxn modelId="{74E3F3D1-AF60-AB40-B344-27DF336B3444}" type="presParOf" srcId="{ED923B2D-A1DE-4BD9-80A4-56D1FB5A6A61}" destId="{A7C171C6-5735-764C-BDF7-A55CFF465F63}" srcOrd="8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4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9D05D0-D060-4799-ABBC-FBABF55AAA97}">
      <dsp:nvSpPr>
        <dsp:cNvPr id="0" name=""/>
        <dsp:cNvSpPr/>
      </dsp:nvSpPr>
      <dsp:spPr>
        <a:xfrm>
          <a:off x="976" y="0"/>
          <a:ext cx="1904534" cy="457199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2682" tIns="61341" rIns="30671" bIns="61341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2011</a:t>
          </a:r>
          <a:endParaRPr lang="en-US" sz="2300" kern="1200" dirty="0"/>
        </a:p>
      </dsp:txBody>
      <dsp:txXfrm>
        <a:off x="976" y="0"/>
        <a:ext cx="1790234" cy="457199"/>
      </dsp:txXfrm>
    </dsp:sp>
    <dsp:sp modelId="{B2CF0B22-A7EB-43A6-AD7C-F4DFCD984EC3}">
      <dsp:nvSpPr>
        <dsp:cNvPr id="0" name=""/>
        <dsp:cNvSpPr/>
      </dsp:nvSpPr>
      <dsp:spPr>
        <a:xfrm>
          <a:off x="1524604" y="0"/>
          <a:ext cx="1904534" cy="457199"/>
        </a:xfrm>
        <a:prstGeom prst="chevron">
          <a:avLst/>
        </a:prstGeom>
        <a:solidFill>
          <a:schemeClr val="accent2">
            <a:hueOff val="1170380"/>
            <a:satOff val="-1460"/>
            <a:lumOff val="34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61341" rIns="30671" bIns="61341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2012</a:t>
          </a:r>
          <a:endParaRPr lang="en-US" sz="2300" kern="1200" dirty="0"/>
        </a:p>
      </dsp:txBody>
      <dsp:txXfrm>
        <a:off x="1753204" y="0"/>
        <a:ext cx="1447335" cy="457199"/>
      </dsp:txXfrm>
    </dsp:sp>
    <dsp:sp modelId="{87391CBA-67D1-475B-9D0E-7E7239551038}">
      <dsp:nvSpPr>
        <dsp:cNvPr id="0" name=""/>
        <dsp:cNvSpPr/>
      </dsp:nvSpPr>
      <dsp:spPr>
        <a:xfrm>
          <a:off x="3048232" y="0"/>
          <a:ext cx="1904534" cy="457199"/>
        </a:xfrm>
        <a:prstGeom prst="chevron">
          <a:avLst/>
        </a:prstGeom>
        <a:solidFill>
          <a:schemeClr val="accent2">
            <a:hueOff val="2340760"/>
            <a:satOff val="-2919"/>
            <a:lumOff val="68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61341" rIns="30671" bIns="61341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2013</a:t>
          </a:r>
          <a:endParaRPr lang="en-US" sz="2300" kern="1200" dirty="0"/>
        </a:p>
      </dsp:txBody>
      <dsp:txXfrm>
        <a:off x="3276832" y="0"/>
        <a:ext cx="1447335" cy="457199"/>
      </dsp:txXfrm>
    </dsp:sp>
    <dsp:sp modelId="{2C15BF5A-D194-44B6-B6E9-465624ED6517}">
      <dsp:nvSpPr>
        <dsp:cNvPr id="0" name=""/>
        <dsp:cNvSpPr/>
      </dsp:nvSpPr>
      <dsp:spPr>
        <a:xfrm>
          <a:off x="4571860" y="0"/>
          <a:ext cx="1904534" cy="457199"/>
        </a:xfrm>
        <a:prstGeom prst="chevron">
          <a:avLst/>
        </a:prstGeom>
        <a:solidFill>
          <a:schemeClr val="accent2">
            <a:hueOff val="3511140"/>
            <a:satOff val="-4379"/>
            <a:lumOff val="103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61341" rIns="30671" bIns="61341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2014</a:t>
          </a:r>
          <a:endParaRPr lang="en-US" sz="2300" kern="1200" dirty="0"/>
        </a:p>
      </dsp:txBody>
      <dsp:txXfrm>
        <a:off x="4800460" y="0"/>
        <a:ext cx="1447335" cy="457199"/>
      </dsp:txXfrm>
    </dsp:sp>
    <dsp:sp modelId="{A7C171C6-5735-764C-BDF7-A55CFF465F63}">
      <dsp:nvSpPr>
        <dsp:cNvPr id="0" name=""/>
        <dsp:cNvSpPr/>
      </dsp:nvSpPr>
      <dsp:spPr>
        <a:xfrm>
          <a:off x="6095488" y="0"/>
          <a:ext cx="1904534" cy="457199"/>
        </a:xfrm>
        <a:prstGeom prst="chevron">
          <a:avLst/>
        </a:prstGeom>
        <a:solidFill>
          <a:schemeClr val="accent2">
            <a:hueOff val="4681520"/>
            <a:satOff val="-5839"/>
            <a:lumOff val="13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61341" rIns="30671" bIns="61341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2015</a:t>
          </a:r>
          <a:endParaRPr lang="en-US" sz="2300" kern="1200" dirty="0"/>
        </a:p>
      </dsp:txBody>
      <dsp:txXfrm>
        <a:off x="6324088" y="0"/>
        <a:ext cx="1447335" cy="4571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41968" cy="465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287" tIns="46644" rIns="93287" bIns="46644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44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76333" y="0"/>
            <a:ext cx="3041968" cy="465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287" tIns="46644" rIns="93287" bIns="46644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/>
            </a:lvl1pPr>
          </a:lstStyle>
          <a:p>
            <a:fld id="{5F3E2E9E-210C-450C-A467-903FBB547863}" type="datetime1">
              <a:rPr lang="en-US"/>
              <a:pPr/>
              <a:t>9/16/14</a:t>
            </a:fld>
            <a:endParaRPr lang="en-US"/>
          </a:p>
        </p:txBody>
      </p:sp>
      <p:sp>
        <p:nvSpPr>
          <p:cNvPr id="6144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39014"/>
            <a:ext cx="3041968" cy="465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287" tIns="46644" rIns="93287" bIns="46644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44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76333" y="8839014"/>
            <a:ext cx="3041968" cy="465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287" tIns="46644" rIns="93287" bIns="46644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/>
            </a:lvl1pPr>
          </a:lstStyle>
          <a:p>
            <a:fld id="{272C5AB6-2B2E-4756-9F2C-AB87E8E4C29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7000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gif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41968" cy="465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287" tIns="46644" rIns="93287" bIns="46644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76333" y="0"/>
            <a:ext cx="3041968" cy="465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287" tIns="46644" rIns="93287" bIns="46644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84275" y="698500"/>
            <a:ext cx="4651375" cy="34893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1993" y="4420315"/>
            <a:ext cx="5615940" cy="41876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287" tIns="46644" rIns="93287" bIns="4664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39014"/>
            <a:ext cx="3041968" cy="465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287" tIns="46644" rIns="93287" bIns="46644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76333" y="8839014"/>
            <a:ext cx="3041968" cy="465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287" tIns="46644" rIns="93287" bIns="46644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862011DE-8FB8-4294-8753-06B45CCD915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6750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8FCDE0A-83E0-4652-BCDE-D97AB5CB76E6}" type="slidenum">
              <a:rPr lang="en-US"/>
              <a:pPr/>
              <a:t>1</a:t>
            </a:fld>
            <a:endParaRPr lang="en-US"/>
          </a:p>
        </p:txBody>
      </p:sp>
      <p:sp>
        <p:nvSpPr>
          <p:cNvPr id="163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5863" y="700088"/>
            <a:ext cx="4649787" cy="3487737"/>
          </a:xfrm>
          <a:ln/>
        </p:spPr>
      </p:sp>
      <p:sp>
        <p:nvSpPr>
          <p:cNvPr id="1638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1624" y="4415468"/>
            <a:ext cx="6236683" cy="4504326"/>
          </a:xfrm>
          <a:noFill/>
          <a:ln/>
        </p:spPr>
        <p:txBody>
          <a:bodyPr/>
          <a:lstStyle/>
          <a:p>
            <a:pPr eaLnBrk="1" hangingPunct="1"/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+mn-lt"/>
                <a:ea typeface="+mn-ea"/>
                <a:cs typeface="+mn-cs"/>
              </a:rPr>
              <a:t>1 – DoE Energy-Apps</a:t>
            </a:r>
          </a:p>
          <a:p>
            <a:r>
              <a:rPr lang="en-US" dirty="0">
                <a:latin typeface="+mn-lt"/>
                <a:ea typeface="+mn-ea"/>
                <a:cs typeface="+mn-cs"/>
              </a:rPr>
              <a:t> </a:t>
            </a:r>
          </a:p>
          <a:p>
            <a:pPr lvl="0"/>
            <a:r>
              <a:rPr lang="en-US" dirty="0">
                <a:latin typeface="+mn-lt"/>
                <a:ea typeface="+mn-ea"/>
                <a:cs typeface="+mn-cs"/>
              </a:rPr>
              <a:t>a) SDG&amp;E and PG&amp;E released their Green Button support within 90 days of the Call to Action</a:t>
            </a:r>
          </a:p>
          <a:p>
            <a:pPr lvl="0"/>
            <a:r>
              <a:rPr lang="en-US" dirty="0">
                <a:latin typeface="+mn-lt"/>
                <a:ea typeface="+mn-ea"/>
                <a:cs typeface="+mn-cs"/>
              </a:rPr>
              <a:t>b) DoE sponsored an Apps for Energy challenge to stimulate ecosystem growth</a:t>
            </a:r>
          </a:p>
          <a:p>
            <a:r>
              <a:rPr lang="en-US" dirty="0"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dirty="0">
                <a:latin typeface="+mn-lt"/>
                <a:ea typeface="+mn-ea"/>
                <a:cs typeface="+mn-cs"/>
              </a:rPr>
              <a:t>2 – EPA  PM Upgrade: EPA release of API moved Portfolio manager to an Open API platform and set the stage for future Green Button support, </a:t>
            </a:r>
          </a:p>
          <a:p>
            <a:r>
              <a:rPr lang="en-US" dirty="0">
                <a:latin typeface="+mn-lt"/>
                <a:ea typeface="+mn-ea"/>
                <a:cs typeface="+mn-cs"/>
              </a:rPr>
              <a:t>      the details of which will be reflected in the EPA portion of the agenda (not wanting to steal their thunder.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4827FB-0F8A-4AC9-B9E3-D810A565A023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87037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Brian overlay – clean up arrows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4827FB-0F8A-4AC9-B9E3-D810A565A023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6673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8.jpeg"/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jpe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8.jpeg"/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jpe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jpe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jpe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25081" y="823195"/>
            <a:ext cx="7650714" cy="1470025"/>
          </a:xfrm>
        </p:spPr>
        <p:txBody>
          <a:bodyPr>
            <a:normAutofit/>
          </a:bodyPr>
          <a:lstStyle>
            <a:lvl1pPr algn="l">
              <a:defRPr sz="3600" b="1">
                <a:solidFill>
                  <a:srgbClr val="0B5D73"/>
                </a:solidFill>
                <a:latin typeface="Arial"/>
                <a:cs typeface="Arial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29322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rgbClr val="09428B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60B30-6D65-47A1-996D-108470C504A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079F00-74BB-48A2-9E02-4147A84E7653}" type="datetime1">
              <a:rPr lang="en-US" smtClean="0"/>
              <a:pPr/>
              <a:t>9/16/14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59DE2-72E0-4D8E-B7E7-0BBF3E965B8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C7E497-EACC-40C4-8C59-0047E81D43F3}" type="datetime1">
              <a:rPr lang="en-US" smtClean="0"/>
              <a:pPr/>
              <a:t>9/16/14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D7A6F9-8BF5-487E-AFE4-CFCFFA5A786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hite Backgroun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RecoveryAct SmartGrid_program template3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0307" cy="6858000"/>
          </a:xfrm>
          <a:prstGeom prst="rect">
            <a:avLst/>
          </a:prstGeom>
        </p:spPr>
      </p:pic>
      <p:pic>
        <p:nvPicPr>
          <p:cNvPr id="11" name="Picture 10" descr="smartgrid-recactlogo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74772" y="5943600"/>
            <a:ext cx="3314700" cy="602673"/>
          </a:xfrm>
          <a:prstGeom prst="rect">
            <a:avLst/>
          </a:prstGeom>
        </p:spPr>
      </p:pic>
      <p:sp>
        <p:nvSpPr>
          <p:cNvPr id="19" name="Text Placeholder 18"/>
          <p:cNvSpPr>
            <a:spLocks noGrp="1"/>
          </p:cNvSpPr>
          <p:nvPr>
            <p:ph type="body" sz="quarter" idx="15" hasCustomPrompt="1"/>
          </p:nvPr>
        </p:nvSpPr>
        <p:spPr>
          <a:xfrm>
            <a:off x="381000" y="2362200"/>
            <a:ext cx="7086600" cy="1524000"/>
          </a:xfrm>
          <a:prstGeom prst="rect">
            <a:avLst/>
          </a:prstGeom>
        </p:spPr>
        <p:txBody>
          <a:bodyPr anchor="b"/>
          <a:lstStyle>
            <a:lvl1pPr marL="0" indent="0">
              <a:defRPr sz="4400" b="0" i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Insert Presentation Title</a:t>
            </a:r>
            <a:endParaRPr lang="en-US" dirty="0"/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6" hasCustomPrompt="1"/>
          </p:nvPr>
        </p:nvSpPr>
        <p:spPr>
          <a:xfrm>
            <a:off x="381000" y="3886200"/>
            <a:ext cx="6324600" cy="533400"/>
          </a:xfrm>
          <a:prstGeom prst="rect">
            <a:avLst/>
          </a:prstGeom>
        </p:spPr>
        <p:txBody>
          <a:bodyPr/>
          <a:lstStyle>
            <a:lvl1pPr marL="0" indent="0">
              <a:defRPr sz="1800" b="0" i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Insert Presentation Subtitle</a:t>
            </a:r>
            <a:endParaRPr lang="en-US" dirty="0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7" hasCustomPrompt="1"/>
          </p:nvPr>
        </p:nvSpPr>
        <p:spPr>
          <a:xfrm>
            <a:off x="381000" y="1219200"/>
            <a:ext cx="1752600" cy="533400"/>
          </a:xfrm>
          <a:prstGeom prst="rect">
            <a:avLst/>
          </a:prstGeom>
        </p:spPr>
        <p:txBody>
          <a:bodyPr/>
          <a:lstStyle>
            <a:lvl1pPr>
              <a:defRPr sz="2200" i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MM.DD.YYYY</a:t>
            </a:r>
            <a:endParaRPr lang="en-US" dirty="0"/>
          </a:p>
        </p:txBody>
      </p:sp>
      <p:pic>
        <p:nvPicPr>
          <p:cNvPr id="28" name="Picture 27" descr="DOE Seal_Color_Hi_Res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81000" y="228600"/>
            <a:ext cx="990600" cy="99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916019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rumb Trail, Tag Lin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1"/>
          <p:cNvSpPr>
            <a:spLocks noGrp="1"/>
          </p:cNvSpPr>
          <p:nvPr>
            <p:ph type="body" sz="quarter" idx="10" hasCustomPrompt="1"/>
          </p:nvPr>
        </p:nvSpPr>
        <p:spPr>
          <a:xfrm>
            <a:off x="304800" y="914400"/>
            <a:ext cx="8507104" cy="609600"/>
          </a:xfrm>
          <a:prstGeom prst="rect">
            <a:avLst/>
          </a:prstGeom>
        </p:spPr>
        <p:txBody>
          <a:bodyPr anchor="t" anchorCtr="0"/>
          <a:lstStyle>
            <a:lvl1pPr marL="0" indent="0">
              <a:lnSpc>
                <a:spcPct val="100000"/>
              </a:lnSpc>
              <a:defRPr sz="2000" b="1" i="0" baseline="0"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 smtClean="0"/>
              <a:t>Click to enter tagline text. The tagline should be a complete sentence with a period.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705850" y="6534150"/>
            <a:ext cx="526473" cy="233548"/>
          </a:xfrm>
          <a:prstGeom prst="rect">
            <a:avLst/>
          </a:prstGeom>
          <a:noFill/>
        </p:spPr>
        <p:txBody>
          <a:bodyPr wrap="square" tIns="91440" bIns="91440" rtlCol="0" anchor="ctr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</a:pPr>
            <a:fld id="{1753A05B-CB96-436E-B277-DFD293FE756D}" type="slidenum">
              <a:rPr lang="en-US" sz="1100" smtClean="0">
                <a:solidFill>
                  <a:srgbClr val="595959"/>
                </a:solidFill>
                <a:latin typeface="Calibri"/>
              </a:rPr>
              <a:pPr fontAlgn="auto">
                <a:spcBef>
                  <a:spcPts val="0"/>
                </a:spcBef>
                <a:spcAft>
                  <a:spcPts val="0"/>
                </a:spcAft>
                <a:buFont typeface="Arial" pitchFamily="34" charset="0"/>
                <a:buNone/>
              </a:pPr>
              <a:t>‹#›</a:t>
            </a:fld>
            <a:endParaRPr lang="en-US" sz="1100" dirty="0" err="1" smtClean="0">
              <a:solidFill>
                <a:srgbClr val="595959"/>
              </a:solidFill>
              <a:latin typeface="Calibri"/>
            </a:endParaRPr>
          </a:p>
        </p:txBody>
      </p:sp>
      <p:sp>
        <p:nvSpPr>
          <p:cNvPr id="19" name="Content Placeholder 3"/>
          <p:cNvSpPr>
            <a:spLocks noGrp="1"/>
          </p:cNvSpPr>
          <p:nvPr>
            <p:ph sz="quarter" idx="11"/>
          </p:nvPr>
        </p:nvSpPr>
        <p:spPr>
          <a:xfrm>
            <a:off x="304800" y="1676400"/>
            <a:ext cx="8534400" cy="4419600"/>
          </a:xfrm>
          <a:prstGeom prst="rect">
            <a:avLst/>
          </a:prstGeom>
          <a:ln w="12700">
            <a:noFill/>
          </a:ln>
        </p:spPr>
        <p:txBody>
          <a:bodyPr tIns="91440" bIns="91440"/>
          <a:lstStyle>
            <a:lvl1pPr marL="177800" indent="-177800">
              <a:lnSpc>
                <a:spcPct val="100000"/>
              </a:lnSpc>
              <a:buSzPct val="125000"/>
              <a:buFont typeface="Arial" pitchFamily="34" charset="0"/>
              <a:buChar char="•"/>
              <a:defRPr sz="1600" i="0">
                <a:solidFill>
                  <a:schemeClr val="tx1"/>
                </a:solidFill>
              </a:defRPr>
            </a:lvl1pPr>
            <a:lvl2pPr marL="341313" indent="-163513">
              <a:lnSpc>
                <a:spcPct val="100000"/>
              </a:lnSpc>
              <a:buFont typeface="Palatino Linotype" pitchFamily="18" charset="0"/>
              <a:buChar char="–"/>
              <a:defRPr sz="1600">
                <a:solidFill>
                  <a:schemeClr val="tx1"/>
                </a:solidFill>
              </a:defRPr>
            </a:lvl2pPr>
            <a:lvl3pPr marL="519113" indent="-177800">
              <a:lnSpc>
                <a:spcPct val="100000"/>
              </a:lnSpc>
              <a:buFont typeface="Courier New" pitchFamily="49" charset="0"/>
              <a:buChar char="o"/>
              <a:defRPr sz="1600">
                <a:solidFill>
                  <a:schemeClr val="tx1"/>
                </a:solidFill>
              </a:defRPr>
            </a:lvl3pPr>
            <a:lvl4pPr marL="682625" indent="-163513">
              <a:lnSpc>
                <a:spcPct val="100000"/>
              </a:lnSpc>
              <a:buFont typeface="Palatino Linotype" pitchFamily="18" charset="0"/>
              <a:buChar char="›"/>
              <a:defRPr sz="1600" i="0">
                <a:solidFill>
                  <a:schemeClr val="tx1"/>
                </a:solidFill>
              </a:defRPr>
            </a:lvl4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47001077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rumb Trail &amp; Tag Lin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white">
          <a:xfrm>
            <a:off x="304800" y="685800"/>
            <a:ext cx="8507104" cy="228600"/>
          </a:xfrm>
          <a:prstGeom prst="rect">
            <a:avLst/>
          </a:prstGeom>
        </p:spPr>
        <p:txBody>
          <a:bodyPr anchor="ctr"/>
          <a:lstStyle>
            <a:lvl1pPr>
              <a:defRPr lang="en-US" sz="1200" b="0" i="0" kern="1200" dirty="0" smtClean="0">
                <a:solidFill>
                  <a:schemeClr val="accent3"/>
                </a:solidFill>
                <a:latin typeface="Calibri" pitchFamily="34" charset="0"/>
                <a:ea typeface="+mn-ea"/>
                <a:cs typeface="Arial" pitchFamily="34" charset="0"/>
              </a:defRPr>
            </a:lvl1pPr>
          </a:lstStyle>
          <a:p>
            <a:pPr marL="285750" lvl="0" indent="-285750" algn="l" rtl="0" eaLnBrk="1" fontAlgn="base" hangingPunct="1">
              <a:lnSpc>
                <a:spcPct val="95000"/>
              </a:lnSpc>
              <a:spcBef>
                <a:spcPct val="40000"/>
              </a:spcBef>
              <a:spcAft>
                <a:spcPct val="0"/>
              </a:spcAft>
              <a:buNone/>
            </a:pPr>
            <a:r>
              <a:rPr lang="en-US" dirty="0" smtClean="0"/>
              <a:t>Section » Subsection › Description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0" hasCustomPrompt="1"/>
          </p:nvPr>
        </p:nvSpPr>
        <p:spPr>
          <a:xfrm>
            <a:off x="304800" y="914400"/>
            <a:ext cx="8507104" cy="609600"/>
          </a:xfrm>
          <a:prstGeom prst="rect">
            <a:avLst/>
          </a:prstGeom>
        </p:spPr>
        <p:txBody>
          <a:bodyPr anchor="t" anchorCtr="0"/>
          <a:lstStyle>
            <a:lvl1pPr marL="0" indent="0">
              <a:lnSpc>
                <a:spcPct val="100000"/>
              </a:lnSpc>
              <a:defRPr sz="2000" b="1" i="0" baseline="0"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 smtClean="0"/>
              <a:t>Click to enter tagline text. The tagline should be a complete sentence with a period.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705850" y="6534150"/>
            <a:ext cx="526473" cy="233548"/>
          </a:xfrm>
          <a:prstGeom prst="rect">
            <a:avLst/>
          </a:prstGeom>
          <a:noFill/>
        </p:spPr>
        <p:txBody>
          <a:bodyPr wrap="square" tIns="91440" bIns="91440" rtlCol="0" anchor="ctr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</a:pPr>
            <a:fld id="{1753A05B-CB96-436E-B277-DFD293FE756D}" type="slidenum">
              <a:rPr lang="en-US" sz="1100" smtClean="0">
                <a:solidFill>
                  <a:srgbClr val="595959"/>
                </a:solidFill>
                <a:latin typeface="Calibri"/>
              </a:rPr>
              <a:pPr fontAlgn="auto">
                <a:spcBef>
                  <a:spcPts val="0"/>
                </a:spcBef>
                <a:spcAft>
                  <a:spcPts val="0"/>
                </a:spcAft>
                <a:buFont typeface="Arial" pitchFamily="34" charset="0"/>
                <a:buNone/>
              </a:pPr>
              <a:t>‹#›</a:t>
            </a:fld>
            <a:endParaRPr lang="en-US" sz="1100" dirty="0" err="1" smtClean="0">
              <a:solidFill>
                <a:srgbClr val="595959"/>
              </a:solidFill>
              <a:latin typeface="Calibri"/>
            </a:endParaRPr>
          </a:p>
        </p:txBody>
      </p:sp>
      <p:sp>
        <p:nvSpPr>
          <p:cNvPr id="5" name="TextBox 4"/>
          <p:cNvSpPr txBox="1"/>
          <p:nvPr userDrawn="1"/>
        </p:nvSpPr>
        <p:spPr>
          <a:xfrm>
            <a:off x="8705850" y="6534150"/>
            <a:ext cx="526473" cy="233548"/>
          </a:xfrm>
          <a:prstGeom prst="rect">
            <a:avLst/>
          </a:prstGeom>
          <a:noFill/>
        </p:spPr>
        <p:txBody>
          <a:bodyPr wrap="square" tIns="91440" bIns="91440" rtlCol="0" anchor="ctr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</a:pPr>
            <a:fld id="{1753A05B-CB96-436E-B277-DFD293FE756D}" type="slidenum">
              <a:rPr lang="en-US" sz="1100" smtClean="0">
                <a:solidFill>
                  <a:srgbClr val="595959"/>
                </a:solidFill>
                <a:latin typeface="Calibri"/>
              </a:rPr>
              <a:pPr fontAlgn="auto">
                <a:spcBef>
                  <a:spcPts val="0"/>
                </a:spcBef>
                <a:spcAft>
                  <a:spcPts val="0"/>
                </a:spcAft>
                <a:buFont typeface="Arial" pitchFamily="34" charset="0"/>
                <a:buNone/>
              </a:pPr>
              <a:t>‹#›</a:t>
            </a:fld>
            <a:endParaRPr lang="en-US" sz="1100" dirty="0" err="1" smtClean="0">
              <a:solidFill>
                <a:srgbClr val="595959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187449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rumb Trail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white">
          <a:xfrm>
            <a:off x="304800" y="685800"/>
            <a:ext cx="8507104" cy="228600"/>
          </a:xfrm>
          <a:prstGeom prst="rect">
            <a:avLst/>
          </a:prstGeom>
        </p:spPr>
        <p:txBody>
          <a:bodyPr anchor="ctr"/>
          <a:lstStyle>
            <a:lvl1pPr>
              <a:defRPr lang="en-US" sz="1200" b="0" i="0" kern="1200" dirty="0" smtClean="0">
                <a:solidFill>
                  <a:schemeClr val="accent3"/>
                </a:solidFill>
                <a:latin typeface="Calibri" pitchFamily="34" charset="0"/>
                <a:ea typeface="+mn-ea"/>
                <a:cs typeface="Arial" pitchFamily="34" charset="0"/>
              </a:defRPr>
            </a:lvl1pPr>
          </a:lstStyle>
          <a:p>
            <a:pPr marL="285750" lvl="0" indent="-285750" algn="l" rtl="0" eaLnBrk="1" fontAlgn="base" hangingPunct="1">
              <a:lnSpc>
                <a:spcPct val="95000"/>
              </a:lnSpc>
              <a:spcBef>
                <a:spcPct val="40000"/>
              </a:spcBef>
              <a:spcAft>
                <a:spcPct val="0"/>
              </a:spcAft>
              <a:buNone/>
            </a:pPr>
            <a:r>
              <a:rPr lang="en-US" dirty="0" smtClean="0"/>
              <a:t>Section » Subsection › Description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705850" y="6534150"/>
            <a:ext cx="526473" cy="233548"/>
          </a:xfrm>
          <a:prstGeom prst="rect">
            <a:avLst/>
          </a:prstGeom>
          <a:noFill/>
        </p:spPr>
        <p:txBody>
          <a:bodyPr wrap="square" tIns="91440" bIns="91440" rtlCol="0" anchor="ctr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</a:pPr>
            <a:fld id="{1753A05B-CB96-436E-B277-DFD293FE756D}" type="slidenum">
              <a:rPr lang="en-US" sz="1100" smtClean="0">
                <a:solidFill>
                  <a:srgbClr val="595959"/>
                </a:solidFill>
                <a:latin typeface="Calibri"/>
              </a:rPr>
              <a:pPr fontAlgn="auto">
                <a:spcBef>
                  <a:spcPts val="0"/>
                </a:spcBef>
                <a:spcAft>
                  <a:spcPts val="0"/>
                </a:spcAft>
                <a:buFont typeface="Arial" pitchFamily="34" charset="0"/>
                <a:buNone/>
              </a:pPr>
              <a:t>‹#›</a:t>
            </a:fld>
            <a:endParaRPr lang="en-US" sz="1100" dirty="0" err="1" smtClean="0">
              <a:solidFill>
                <a:srgbClr val="595959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765760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Box 33"/>
          <p:cNvSpPr txBox="1"/>
          <p:nvPr/>
        </p:nvSpPr>
        <p:spPr>
          <a:xfrm>
            <a:off x="4330337" y="6444344"/>
            <a:ext cx="457200" cy="304800"/>
          </a:xfrm>
          <a:prstGeom prst="rect">
            <a:avLst/>
          </a:prstGeom>
          <a:noFill/>
        </p:spPr>
        <p:txBody>
          <a:bodyPr wrap="square" tIns="91440" bIns="91440" rtlCol="0">
            <a:noAutofit/>
          </a:bodyPr>
          <a:lstStyle/>
          <a:p>
            <a:pPr marL="231775" indent="-231775" algn="ctr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  <a:defRPr/>
            </a:pPr>
            <a:endParaRPr lang="en-US" sz="800" dirty="0" smtClean="0">
              <a:solidFill>
                <a:srgbClr val="595959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Picture 3" descr="RecoveryAct SmartGrid_program template3.jpg"/>
          <p:cNvPicPr>
            <a:picLocks noChangeAspect="1"/>
          </p:cNvPicPr>
          <p:nvPr/>
        </p:nvPicPr>
        <p:blipFill>
          <a:blip r:embed="rId2" cstate="print"/>
          <a:srcRect l="24877" t="24907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1" name="Picture 10" descr="smartgrid-recactlogo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74772" y="5943600"/>
            <a:ext cx="3314700" cy="602673"/>
          </a:xfrm>
          <a:prstGeom prst="rect">
            <a:avLst/>
          </a:prstGeom>
        </p:spPr>
      </p:pic>
      <p:pic>
        <p:nvPicPr>
          <p:cNvPr id="14" name="Picture 13" descr="RecoveryAct SmartGrid_program template3.jpg"/>
          <p:cNvPicPr>
            <a:picLocks noChangeAspect="1"/>
          </p:cNvPicPr>
          <p:nvPr/>
        </p:nvPicPr>
        <p:blipFill>
          <a:blip r:embed="rId2" cstate="print"/>
          <a:srcRect b="86667"/>
          <a:stretch>
            <a:fillRect/>
          </a:stretch>
        </p:blipFill>
        <p:spPr>
          <a:xfrm>
            <a:off x="3693" y="0"/>
            <a:ext cx="9140307" cy="914400"/>
          </a:xfrm>
          <a:prstGeom prst="rect">
            <a:avLst/>
          </a:prstGeom>
        </p:spPr>
      </p:pic>
      <p:pic>
        <p:nvPicPr>
          <p:cNvPr id="15" name="Picture 14" descr="RecoveryAct SmartGrid_program template3.jpg"/>
          <p:cNvPicPr>
            <a:picLocks noChangeAspect="1"/>
          </p:cNvPicPr>
          <p:nvPr/>
        </p:nvPicPr>
        <p:blipFill>
          <a:blip r:embed="rId2" cstate="print"/>
          <a:srcRect t="22639" b="75833"/>
          <a:stretch>
            <a:fillRect/>
          </a:stretch>
        </p:blipFill>
        <p:spPr>
          <a:xfrm>
            <a:off x="3693" y="885825"/>
            <a:ext cx="9140307" cy="104775"/>
          </a:xfrm>
          <a:prstGeom prst="rect">
            <a:avLst/>
          </a:prstGeom>
        </p:spPr>
      </p:pic>
      <p:pic>
        <p:nvPicPr>
          <p:cNvPr id="26" name="Picture 25" descr="DOE Seal_Color_Hi_Res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04800" y="152400"/>
            <a:ext cx="685800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492139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white">
          <a:xfrm>
            <a:off x="506104" y="547048"/>
            <a:ext cx="8305800" cy="228600"/>
          </a:xfrm>
          <a:prstGeom prst="rect">
            <a:avLst/>
          </a:prstGeom>
        </p:spPr>
        <p:txBody>
          <a:bodyPr/>
          <a:lstStyle>
            <a:lvl1pPr>
              <a:defRPr lang="en-US" sz="1400" b="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285750" lvl="0" indent="-285750" algn="l" rtl="0" eaLnBrk="1" fontAlgn="base" hangingPunct="1">
              <a:lnSpc>
                <a:spcPct val="95000"/>
              </a:lnSpc>
              <a:spcBef>
                <a:spcPct val="40000"/>
              </a:spcBef>
              <a:spcAft>
                <a:spcPct val="0"/>
              </a:spcAft>
              <a:buNone/>
            </a:pPr>
            <a:r>
              <a:rPr lang="en-US" dirty="0" smtClean="0"/>
              <a:t>Section » Subsection › Description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0" hasCustomPrompt="1"/>
          </p:nvPr>
        </p:nvSpPr>
        <p:spPr>
          <a:xfrm>
            <a:off x="506104" y="838200"/>
            <a:ext cx="8305800" cy="609600"/>
          </a:xfrm>
          <a:prstGeom prst="rect">
            <a:avLst/>
          </a:prstGeom>
        </p:spPr>
        <p:txBody>
          <a:bodyPr/>
          <a:lstStyle>
            <a:lvl1pPr marL="0" indent="0">
              <a:defRPr sz="2000" b="1" i="0">
                <a:latin typeface="+mn-lt"/>
              </a:defRPr>
            </a:lvl1pPr>
          </a:lstStyle>
          <a:p>
            <a:pPr lvl="0"/>
            <a:r>
              <a:rPr lang="en-US" dirty="0" smtClean="0"/>
              <a:t>#######This tagline should be no more than 2 lines, be grammatically correct and end in a period. Font: Size 20, Palatino Linotype ######</a:t>
            </a:r>
          </a:p>
        </p:txBody>
      </p:sp>
      <p:sp>
        <p:nvSpPr>
          <p:cNvPr id="4" name="TextBox 3"/>
          <p:cNvSpPr txBox="1"/>
          <p:nvPr userDrawn="1"/>
        </p:nvSpPr>
        <p:spPr>
          <a:xfrm>
            <a:off x="8705850" y="6534150"/>
            <a:ext cx="526473" cy="233548"/>
          </a:xfrm>
          <a:prstGeom prst="rect">
            <a:avLst/>
          </a:prstGeom>
          <a:noFill/>
        </p:spPr>
        <p:txBody>
          <a:bodyPr wrap="square" tIns="91440" bIns="91440" rtlCol="0" anchor="ctr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</a:pPr>
            <a:fld id="{1753A05B-CB96-436E-B277-DFD293FE756D}" type="slidenum">
              <a:rPr lang="en-US" sz="1100" smtClean="0">
                <a:solidFill>
                  <a:srgbClr val="595959"/>
                </a:solidFill>
                <a:latin typeface="Calibri"/>
              </a:rPr>
              <a:pPr fontAlgn="auto">
                <a:spcBef>
                  <a:spcPts val="0"/>
                </a:spcBef>
                <a:spcAft>
                  <a:spcPts val="0"/>
                </a:spcAft>
                <a:buFont typeface="Arial" pitchFamily="34" charset="0"/>
                <a:buNone/>
              </a:pPr>
              <a:t>‹#›</a:t>
            </a:fld>
            <a:endParaRPr lang="en-US" sz="1100" dirty="0" err="1" smtClean="0">
              <a:solidFill>
                <a:srgbClr val="595959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421241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defTabSz="457200" fontAlgn="auto">
              <a:spcBef>
                <a:spcPts val="0"/>
              </a:spcBef>
              <a:spcAft>
                <a:spcPts val="0"/>
              </a:spcAft>
            </a:pPr>
            <a:fld id="{8D415403-60B8-0343-862C-B9775C01FCF4}" type="datetimeFigureOut">
              <a:rPr lang="en-US" sz="1800">
                <a:solidFill>
                  <a:prstClr val="black"/>
                </a:solidFill>
                <a:latin typeface="Calibri"/>
              </a:rPr>
              <a:pPr defTabSz="457200" fontAlgn="auto">
                <a:spcBef>
                  <a:spcPts val="0"/>
                </a:spcBef>
                <a:spcAft>
                  <a:spcPts val="0"/>
                </a:spcAft>
              </a:pPr>
              <a:t>9/16/14</a:t>
            </a:fld>
            <a:endParaRPr lang="en-US" sz="18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defTabSz="457200"/>
            <a:fld id="{C86F6C4D-A356-0245-999D-2014B623F66C}" type="slidenum">
              <a:rPr lang="en-US">
                <a:solidFill>
                  <a:prstClr val="black"/>
                </a:solidFill>
              </a:rPr>
              <a:pPr defTabSz="457200"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pic>
        <p:nvPicPr>
          <p:cNvPr id="7" name="Picture 6" descr="RecoveryAct SmartGrid_program templat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3693" y="0"/>
            <a:ext cx="9140307" cy="6858000"/>
          </a:xfrm>
          <a:prstGeom prst="rect">
            <a:avLst/>
          </a:prstGeom>
        </p:spPr>
      </p:pic>
      <p:sp>
        <p:nvSpPr>
          <p:cNvPr id="12" name="Text Placehold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1905000"/>
            <a:ext cx="7086600" cy="1447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80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</a:lstStyle>
          <a:p>
            <a:pPr lvl="0"/>
            <a:r>
              <a:rPr lang="en-US" dirty="0" smtClean="0"/>
              <a:t>Click to edit title</a:t>
            </a:r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304800" y="4343400"/>
            <a:ext cx="6934200" cy="1143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 typeface="Arial" pitchFamily="34" charset="0"/>
              <a:buNone/>
              <a:defRPr sz="280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</a:lstStyle>
          <a:p>
            <a:pPr lvl="0"/>
            <a:r>
              <a:rPr lang="en-US" dirty="0" smtClean="0"/>
              <a:t>Click to edit Presenter Name and Date</a:t>
            </a:r>
            <a:endParaRPr lang="en-US" dirty="0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5" hasCustomPrompt="1"/>
          </p:nvPr>
        </p:nvSpPr>
        <p:spPr>
          <a:xfrm>
            <a:off x="2438400" y="3352800"/>
            <a:ext cx="5029200" cy="1143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200" b="1"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 sz="3200"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 sz="3200"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 sz="3200">
                <a:solidFill>
                  <a:schemeClr val="bg1">
                    <a:lumMod val="50000"/>
                  </a:schemeClr>
                </a:solidFill>
              </a:defRPr>
            </a:lvl4pPr>
            <a:lvl5pPr>
              <a:defRPr sz="32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subtitle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48235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304800" y="1066800"/>
            <a:ext cx="8534400" cy="5029200"/>
          </a:xfrm>
          <a:prstGeom prst="rect">
            <a:avLst/>
          </a:prstGeom>
          <a:ln w="12700">
            <a:noFill/>
          </a:ln>
        </p:spPr>
        <p:txBody>
          <a:bodyPr tIns="91440" bIns="91440">
            <a:normAutofit/>
          </a:bodyPr>
          <a:lstStyle>
            <a:lvl1pPr marL="457200" indent="-457200">
              <a:lnSpc>
                <a:spcPct val="100000"/>
              </a:lnSpc>
              <a:buSzPct val="125000"/>
              <a:buFont typeface="Wingdings" pitchFamily="2" charset="2"/>
              <a:buChar char="§"/>
              <a:defRPr sz="2400" b="1" i="0">
                <a:solidFill>
                  <a:schemeClr val="tx1"/>
                </a:solidFill>
              </a:defRPr>
            </a:lvl1pPr>
            <a:lvl2pPr marL="341313" indent="-163513">
              <a:lnSpc>
                <a:spcPct val="100000"/>
              </a:lnSpc>
              <a:buFont typeface="Palatino Linotype" pitchFamily="18" charset="0"/>
              <a:buChar char="–"/>
              <a:defRPr sz="3600">
                <a:solidFill>
                  <a:schemeClr val="tx1"/>
                </a:solidFill>
              </a:defRPr>
            </a:lvl2pPr>
            <a:lvl3pPr marL="519113" indent="-177800">
              <a:lnSpc>
                <a:spcPct val="100000"/>
              </a:lnSpc>
              <a:buFont typeface="Courier New" pitchFamily="49" charset="0"/>
              <a:buChar char="o"/>
              <a:defRPr sz="3600">
                <a:solidFill>
                  <a:schemeClr val="tx1"/>
                </a:solidFill>
              </a:defRPr>
            </a:lvl3pPr>
            <a:lvl4pPr marL="914400" indent="-457200">
              <a:lnSpc>
                <a:spcPct val="100000"/>
              </a:lnSpc>
              <a:buClr>
                <a:schemeClr val="accent3">
                  <a:lumMod val="75000"/>
                </a:schemeClr>
              </a:buClr>
              <a:buFont typeface="Calibri" pitchFamily="34" charset="0"/>
              <a:buChar char="—"/>
              <a:defRPr sz="2000" i="0">
                <a:solidFill>
                  <a:schemeClr val="tx1"/>
                </a:solidFill>
              </a:defRPr>
            </a:lvl4pPr>
            <a:lvl5pPr marL="1143000" indent="-228600">
              <a:buClr>
                <a:srgbClr val="00B0F0"/>
              </a:buClr>
              <a:buSzPct val="60000"/>
              <a:buFont typeface="Wingdings" pitchFamily="2" charset="2"/>
              <a:buChar char="q"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3"/>
            <a:r>
              <a:rPr lang="en-US" dirty="0" smtClean="0"/>
              <a:t>Second level</a:t>
            </a:r>
          </a:p>
          <a:p>
            <a:pPr lvl="4"/>
            <a:r>
              <a:rPr lang="en-US" dirty="0" smtClean="0"/>
              <a:t>Third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886200" y="0"/>
            <a:ext cx="5257800" cy="762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</a:lstStyle>
          <a:p>
            <a:pPr lvl="0"/>
            <a:r>
              <a:rPr lang="en-US" dirty="0" smtClean="0"/>
              <a:t>Click to edit Title</a:t>
            </a:r>
            <a:endParaRPr lang="en-US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8705850" y="6534150"/>
            <a:ext cx="526473" cy="233548"/>
          </a:xfrm>
          <a:prstGeom prst="rect">
            <a:avLst/>
          </a:prstGeom>
          <a:noFill/>
        </p:spPr>
        <p:txBody>
          <a:bodyPr wrap="square" tIns="91440" bIns="91440" rtlCol="0" anchor="ctr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</a:pPr>
            <a:fld id="{1753A05B-CB96-436E-B277-DFD293FE756D}" type="slidenum">
              <a:rPr lang="en-US" sz="1100" smtClean="0">
                <a:solidFill>
                  <a:srgbClr val="595959"/>
                </a:solidFill>
                <a:latin typeface="Calibri"/>
              </a:rPr>
              <a:pPr fontAlgn="auto">
                <a:spcBef>
                  <a:spcPts val="0"/>
                </a:spcBef>
                <a:spcAft>
                  <a:spcPts val="0"/>
                </a:spcAft>
                <a:buFont typeface="Arial" pitchFamily="34" charset="0"/>
                <a:buNone/>
              </a:pPr>
              <a:t>‹#›</a:t>
            </a:fld>
            <a:endParaRPr lang="en-US" sz="1100" dirty="0" err="1" smtClean="0">
              <a:solidFill>
                <a:srgbClr val="595959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3079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D15CC-1D0B-4735-AC85-24FAF1240EED}" type="datetime1">
              <a:rPr lang="en-US" smtClean="0"/>
              <a:pPr/>
              <a:t>9/16/14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019E2-C63E-4302-AB4D-0FA35C23A8E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733800" y="0"/>
            <a:ext cx="5410200" cy="762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  <p:sp>
        <p:nvSpPr>
          <p:cNvPr id="4" name="TextBox 3"/>
          <p:cNvSpPr txBox="1"/>
          <p:nvPr userDrawn="1"/>
        </p:nvSpPr>
        <p:spPr>
          <a:xfrm>
            <a:off x="8705850" y="6534150"/>
            <a:ext cx="526473" cy="233548"/>
          </a:xfrm>
          <a:prstGeom prst="rect">
            <a:avLst/>
          </a:prstGeom>
          <a:noFill/>
        </p:spPr>
        <p:txBody>
          <a:bodyPr wrap="square" tIns="91440" bIns="91440" rtlCol="0" anchor="ctr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</a:pPr>
            <a:fld id="{1753A05B-CB96-436E-B277-DFD293FE756D}" type="slidenum">
              <a:rPr lang="en-US" sz="1100" smtClean="0">
                <a:solidFill>
                  <a:srgbClr val="595959"/>
                </a:solidFill>
                <a:latin typeface="Calibri"/>
              </a:rPr>
              <a:pPr fontAlgn="auto">
                <a:spcBef>
                  <a:spcPts val="0"/>
                </a:spcBef>
                <a:spcAft>
                  <a:spcPts val="0"/>
                </a:spcAft>
                <a:buFont typeface="Arial" pitchFamily="34" charset="0"/>
                <a:buNone/>
              </a:pPr>
              <a:t>‹#›</a:t>
            </a:fld>
            <a:endParaRPr lang="en-US" sz="1100" dirty="0" err="1" smtClean="0">
              <a:solidFill>
                <a:srgbClr val="595959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9173174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rumb Trail &amp; Tag Lin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white">
          <a:xfrm>
            <a:off x="304800" y="685800"/>
            <a:ext cx="8507104" cy="228600"/>
          </a:xfrm>
          <a:prstGeom prst="rect">
            <a:avLst/>
          </a:prstGeom>
        </p:spPr>
        <p:txBody>
          <a:bodyPr anchor="ctr"/>
          <a:lstStyle>
            <a:lvl1pPr>
              <a:defRPr lang="en-US" sz="1200" b="0" i="0" kern="1200" dirty="0" smtClean="0">
                <a:solidFill>
                  <a:schemeClr val="accent3"/>
                </a:solidFill>
                <a:latin typeface="Calibri" pitchFamily="34" charset="0"/>
                <a:ea typeface="+mn-ea"/>
                <a:cs typeface="Arial" pitchFamily="34" charset="0"/>
              </a:defRPr>
            </a:lvl1pPr>
          </a:lstStyle>
          <a:p>
            <a:pPr marL="285750" lvl="0" indent="-285750" algn="l" rtl="0" eaLnBrk="1" fontAlgn="base" hangingPunct="1">
              <a:lnSpc>
                <a:spcPct val="95000"/>
              </a:lnSpc>
              <a:spcBef>
                <a:spcPct val="40000"/>
              </a:spcBef>
              <a:spcAft>
                <a:spcPct val="0"/>
              </a:spcAft>
              <a:buNone/>
            </a:pPr>
            <a:r>
              <a:rPr lang="en-US" dirty="0" smtClean="0"/>
              <a:t>Section » Subsection › Description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0" hasCustomPrompt="1"/>
          </p:nvPr>
        </p:nvSpPr>
        <p:spPr>
          <a:xfrm>
            <a:off x="304800" y="914400"/>
            <a:ext cx="8507104" cy="609600"/>
          </a:xfrm>
          <a:prstGeom prst="rect">
            <a:avLst/>
          </a:prstGeom>
        </p:spPr>
        <p:txBody>
          <a:bodyPr anchor="t" anchorCtr="0"/>
          <a:lstStyle>
            <a:lvl1pPr marL="0" indent="0">
              <a:lnSpc>
                <a:spcPct val="100000"/>
              </a:lnSpc>
              <a:defRPr sz="2000" b="1" i="0" baseline="0"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 smtClean="0"/>
              <a:t>Click to enter tagline text. The tagline should be a complete sentence with a period.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8705850" y="6534150"/>
            <a:ext cx="526473" cy="233548"/>
          </a:xfrm>
          <a:prstGeom prst="rect">
            <a:avLst/>
          </a:prstGeom>
          <a:noFill/>
        </p:spPr>
        <p:txBody>
          <a:bodyPr wrap="square" tIns="91440" bIns="91440" rtlCol="0" anchor="ctr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</a:pPr>
            <a:fld id="{1753A05B-CB96-436E-B277-DFD293FE756D}" type="slidenum">
              <a:rPr lang="en-US" sz="1100" smtClean="0">
                <a:solidFill>
                  <a:srgbClr val="595959"/>
                </a:solidFill>
                <a:latin typeface="Calibri"/>
              </a:rPr>
              <a:pPr fontAlgn="auto">
                <a:spcBef>
                  <a:spcPts val="0"/>
                </a:spcBef>
                <a:spcAft>
                  <a:spcPts val="0"/>
                </a:spcAft>
                <a:buFont typeface="Arial" pitchFamily="34" charset="0"/>
                <a:buNone/>
              </a:pPr>
              <a:t>‹#›</a:t>
            </a:fld>
            <a:endParaRPr lang="en-US" sz="1100" dirty="0" err="1" smtClean="0">
              <a:solidFill>
                <a:srgbClr val="595959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399086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33800" y="0"/>
            <a:ext cx="5410200" cy="762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6934200" y="6583680"/>
            <a:ext cx="2133600" cy="274320"/>
          </a:xfrm>
          <a:prstGeom prst="rect">
            <a:avLst/>
          </a:prstGeom>
        </p:spPr>
        <p:txBody>
          <a:bodyPr/>
          <a:lstStyle/>
          <a:p>
            <a:pPr defTabSz="457200"/>
            <a:fld id="{5F739D47-BF5C-4F21-8DD2-5BC4A591B4B7}" type="slidenum">
              <a:rPr lang="en-US" sz="2400" smtClean="0">
                <a:solidFill>
                  <a:prstClr val="black"/>
                </a:solidFill>
                <a:latin typeface="Arial" charset="0"/>
                <a:ea typeface="ＭＳ Ｐゴシック" pitchFamily="34" charset="-128"/>
              </a:rPr>
              <a:pPr defTabSz="457200"/>
              <a:t>‹#›</a:t>
            </a:fld>
            <a:endParaRPr lang="en-US" sz="2400" dirty="0">
              <a:solidFill>
                <a:prstClr val="black"/>
              </a:solidFill>
              <a:latin typeface="Arial" charset="0"/>
              <a:ea typeface="ＭＳ Ｐゴシック" pitchFamily="34" charset="-128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304800" y="1219200"/>
            <a:ext cx="8610600" cy="52578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  <a:lvl2pPr>
              <a:defRPr>
                <a:solidFill>
                  <a:schemeClr val="tx2">
                    <a:lumMod val="75000"/>
                  </a:schemeClr>
                </a:solidFill>
              </a:defRPr>
            </a:lvl2pPr>
            <a:lvl3pPr>
              <a:defRPr>
                <a:solidFill>
                  <a:schemeClr val="tx2">
                    <a:lumMod val="75000"/>
                  </a:schemeClr>
                </a:solidFill>
              </a:defRPr>
            </a:lvl3pPr>
            <a:lvl4pPr>
              <a:defRPr>
                <a:solidFill>
                  <a:schemeClr val="tx2">
                    <a:lumMod val="75000"/>
                  </a:schemeClr>
                </a:solidFill>
              </a:defRPr>
            </a:lvl4pPr>
            <a:lvl5pPr>
              <a:defRPr>
                <a:solidFill>
                  <a:schemeClr val="tx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709620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216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3600">
                <a:latin typeface="Century Gothic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4906963"/>
          </a:xfrm>
          <a:prstGeom prst="rect">
            <a:avLst/>
          </a:prstGeom>
        </p:spPr>
        <p:txBody>
          <a:bodyPr/>
          <a:lstStyle>
            <a:lvl1pPr>
              <a:defRPr sz="2400">
                <a:latin typeface="Century Gothic" pitchFamily="34" charset="0"/>
              </a:defRPr>
            </a:lvl1pPr>
            <a:lvl2pPr>
              <a:defRPr sz="2000">
                <a:latin typeface="Century Gothic" pitchFamily="34" charset="0"/>
              </a:defRPr>
            </a:lvl2pPr>
            <a:lvl3pPr>
              <a:defRPr sz="1800">
                <a:latin typeface="Century Gothic" pitchFamily="34" charset="0"/>
              </a:defRPr>
            </a:lvl3pPr>
            <a:lvl4pPr>
              <a:defRPr sz="1600">
                <a:latin typeface="Century Gothic" pitchFamily="34" charset="0"/>
              </a:defRPr>
            </a:lvl4pPr>
            <a:lvl5pPr>
              <a:defRPr sz="1600">
                <a:latin typeface="Century Gothic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fld id="{D591BB24-4885-4A53-A64F-EF42E04B6BDE}" type="datetime1">
              <a:rPr lang="en-US" sz="1800" smtClean="0">
                <a:solidFill>
                  <a:srgbClr val="595959"/>
                </a:solidFill>
                <a:latin typeface="Calibri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9/16/14</a:t>
            </a:fld>
            <a:endParaRPr lang="en-US" sz="1800">
              <a:solidFill>
                <a:srgbClr val="595959"/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en-US" sz="1800">
              <a:solidFill>
                <a:srgbClr val="595959"/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03DFE4-F3E9-4423-B86C-5377BA8E5D23}" type="slidenum">
              <a:rPr lang="en-US" smtClean="0">
                <a:solidFill>
                  <a:srgbClr val="FFFFFF">
                    <a:lumMod val="65000"/>
                  </a:srgbClr>
                </a:solidFill>
              </a:rPr>
              <a:pPr/>
              <a:t>‹#›</a:t>
            </a:fld>
            <a:endParaRPr lang="en-US">
              <a:solidFill>
                <a:srgbClr val="FFFFFF">
                  <a:lumMod val="6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61595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3429" y="2066925"/>
            <a:ext cx="7599363" cy="1362075"/>
          </a:xfrm>
        </p:spPr>
        <p:txBody>
          <a:bodyPr anchor="t">
            <a:normAutofit/>
          </a:bodyPr>
          <a:lstStyle>
            <a:lvl1pPr algn="l">
              <a:defRPr sz="3600" b="1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3429" y="566738"/>
            <a:ext cx="7599363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C1214-0532-4605-ABF4-C0EDE95FA3E7}" type="datetime1">
              <a:rPr lang="en-US" smtClean="0"/>
              <a:pPr/>
              <a:t>9/16/14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6A67B-69B6-409B-BA3C-DDC4F05A849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C74B3-AED4-4791-A823-7E4933592E20}" type="datetime1">
              <a:rPr lang="en-US" smtClean="0"/>
              <a:pPr/>
              <a:t>9/16/14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41D64-A1A5-4B08-823B-DB436CAA4F7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28B1F-9712-4E00-9DC7-36DFCE816E0A}" type="datetime1">
              <a:rPr lang="en-US" smtClean="0"/>
              <a:pPr/>
              <a:t>9/16/14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B7B6A-7F42-465E-B3C3-34DEE796D3A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077CC-CF43-4B89-960E-24B78DA90593}" type="datetime1">
              <a:rPr lang="en-US" smtClean="0"/>
              <a:pPr/>
              <a:t>9/16/14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72796-2EB7-4C9E-80AE-CC1F5F2725A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AE83-69B1-4ECF-B8BA-BA47624B3C92}" type="datetime1">
              <a:rPr lang="en-US" smtClean="0"/>
              <a:pPr/>
              <a:t>9/16/14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7ABBA-12D5-409A-B945-CC08A12D98A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D28E2-8EAB-4827-AC49-C523DF064937}" type="datetime1">
              <a:rPr lang="en-US" smtClean="0"/>
              <a:pPr/>
              <a:t>9/16/14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05F0F8-E1E5-4F7F-AEB2-968C56B0A6C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FF964-0E91-476C-87CD-BDC27A55C06A}" type="datetime1">
              <a:rPr lang="en-US" smtClean="0"/>
              <a:pPr/>
              <a:t>9/16/14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F962D-A8A3-478F-9B49-71DBBFB2B95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theme" Target="../theme/theme2.xml"/><Relationship Id="rId14" Type="http://schemas.openxmlformats.org/officeDocument/2006/relationships/image" Target="../media/image4.png"/><Relationship Id="rId15" Type="http://schemas.openxmlformats.org/officeDocument/2006/relationships/image" Target="../media/image5.jpeg"/><Relationship Id="rId16" Type="http://schemas.openxmlformats.org/officeDocument/2006/relationships/image" Target="../media/image6.jpeg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99646" y="222444"/>
            <a:ext cx="7981229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35FCE3DC-B733-4D54-88AE-DF24F1560B8A}" type="datetime1">
              <a:rPr lang="en-US" smtClean="0"/>
              <a:pPr/>
              <a:t>9/16/14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CAD6B9F5-D337-423F-9CB6-2811FA9FA05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52400" y="2319867"/>
            <a:ext cx="1846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0" name="Picture 2" descr="http://greenbuttondata.org/assets/logo.png"/>
          <p:cNvPicPr>
            <a:picLocks noChangeAspect="1" noChangeArrowheads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8200" y="152400"/>
            <a:ext cx="561101" cy="561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b="1" kern="1200">
          <a:solidFill>
            <a:srgbClr val="0B5D73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rgbClr val="660066"/>
        </a:buClr>
        <a:buFont typeface="Arial"/>
        <a:buChar char="•"/>
        <a:defRPr sz="28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Clr>
          <a:schemeClr val="accent5">
            <a:lumMod val="75000"/>
          </a:schemeClr>
        </a:buClr>
        <a:buFont typeface="Arial"/>
        <a:buChar char="–"/>
        <a:defRPr sz="24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Clr>
          <a:schemeClr val="accent1">
            <a:lumMod val="75000"/>
          </a:schemeClr>
        </a:buClr>
        <a:buFont typeface="Arial"/>
        <a:buChar char="•"/>
        <a:defRPr sz="20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8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Picture 58" descr="smartgrid-recactlogo.png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304800" y="6316915"/>
            <a:ext cx="2137765" cy="388685"/>
          </a:xfrm>
          <a:prstGeom prst="rect">
            <a:avLst/>
          </a:prstGeom>
        </p:spPr>
      </p:pic>
      <p:pic>
        <p:nvPicPr>
          <p:cNvPr id="4" name="Picture 3" descr="RecoveryAct SmartGrid_programheader3.jpg"/>
          <p:cNvPicPr>
            <a:picLocks noChangeAspect="1"/>
          </p:cNvPicPr>
          <p:nvPr/>
        </p:nvPicPr>
        <p:blipFill>
          <a:blip r:embed="rId15" cstate="print"/>
          <a:stretch>
            <a:fillRect/>
          </a:stretch>
        </p:blipFill>
        <p:spPr>
          <a:xfrm>
            <a:off x="0" y="0"/>
            <a:ext cx="9144000" cy="775855"/>
          </a:xfrm>
          <a:prstGeom prst="rect">
            <a:avLst/>
          </a:prstGeom>
        </p:spPr>
      </p:pic>
      <p:pic>
        <p:nvPicPr>
          <p:cNvPr id="7" name="Picture 6" descr="RecoveryAct SmartGrid_header-1.jpg"/>
          <p:cNvPicPr>
            <a:picLocks noChangeAspect="1"/>
          </p:cNvPicPr>
          <p:nvPr userDrawn="1"/>
        </p:nvPicPr>
        <p:blipFill>
          <a:blip r:embed="rId16" cstate="print"/>
          <a:stretch>
            <a:fillRect/>
          </a:stretch>
        </p:blipFill>
        <p:spPr>
          <a:xfrm>
            <a:off x="0" y="0"/>
            <a:ext cx="9144000" cy="775855"/>
          </a:xfrm>
          <a:prstGeom prst="rect">
            <a:avLst/>
          </a:prstGeom>
        </p:spPr>
      </p:pic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8382000" y="6515100"/>
            <a:ext cx="2133600" cy="274320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fld id="{625092C6-F32E-430E-8637-C3B5958024AF}" type="slidenum">
              <a:rPr lang="en-US" smtClean="0">
                <a:solidFill>
                  <a:srgbClr val="FFFFFF">
                    <a:lumMod val="65000"/>
                  </a:srgbClr>
                </a:solidFill>
                <a:latin typeface="Calibri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 dirty="0">
              <a:solidFill>
                <a:srgbClr val="FFFFFF">
                  <a:lumMod val="65000"/>
                </a:srgb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426191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2" r:id="rId1"/>
    <p:sldLayoutId id="2147483723" r:id="rId2"/>
    <p:sldLayoutId id="2147483724" r:id="rId3"/>
    <p:sldLayoutId id="2147483725" r:id="rId4"/>
    <p:sldLayoutId id="2147483726" r:id="rId5"/>
    <p:sldLayoutId id="2147483727" r:id="rId6"/>
    <p:sldLayoutId id="2147483728" r:id="rId7"/>
    <p:sldLayoutId id="2147483729" r:id="rId8"/>
    <p:sldLayoutId id="2147483730" r:id="rId9"/>
    <p:sldLayoutId id="2147483731" r:id="rId10"/>
    <p:sldLayoutId id="2147483732" r:id="rId11"/>
    <p:sldLayoutId id="2147483733" r:id="rId12"/>
  </p:sldLayoutIdLst>
  <p:hf hdr="0" ftr="0" dt="0"/>
  <p:txStyles>
    <p:titleStyle>
      <a:lvl1pPr marL="3175" algn="l" rtl="0" eaLnBrk="1" fontAlgn="base" hangingPunct="1">
        <a:spcBef>
          <a:spcPct val="0"/>
        </a:spcBef>
        <a:spcAft>
          <a:spcPct val="0"/>
        </a:spcAft>
        <a:defRPr sz="2000" b="1" baseline="0">
          <a:solidFill>
            <a:schemeClr val="tx1"/>
          </a:solidFill>
          <a:latin typeface="+mn-lt"/>
          <a:ea typeface="+mj-ea"/>
          <a:cs typeface="+mj-cs"/>
        </a:defRPr>
      </a:lvl1pPr>
      <a:lvl2pPr marL="3175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Palatino Linotype" pitchFamily="18" charset="0"/>
        </a:defRPr>
      </a:lvl2pPr>
      <a:lvl3pPr marL="3175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Palatino Linotype" pitchFamily="18" charset="0"/>
        </a:defRPr>
      </a:lvl3pPr>
      <a:lvl4pPr marL="3175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Palatino Linotype" pitchFamily="18" charset="0"/>
        </a:defRPr>
      </a:lvl4pPr>
      <a:lvl5pPr marL="3175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Palatino Linotype" pitchFamily="18" charset="0"/>
        </a:defRPr>
      </a:lvl5pPr>
      <a:lvl6pPr marL="460375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Palatino Linotype" pitchFamily="18" charset="0"/>
        </a:defRPr>
      </a:lvl6pPr>
      <a:lvl7pPr marL="917575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Palatino Linotype" pitchFamily="18" charset="0"/>
        </a:defRPr>
      </a:lvl7pPr>
      <a:lvl8pPr marL="1374775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Palatino Linotype" pitchFamily="18" charset="0"/>
        </a:defRPr>
      </a:lvl8pPr>
      <a:lvl9pPr marL="1831975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Palatino Linotype" pitchFamily="18" charset="0"/>
        </a:defRPr>
      </a:lvl9pPr>
    </p:titleStyle>
    <p:bodyStyle>
      <a:lvl1pPr marL="285750" indent="-285750" algn="l" rtl="0" eaLnBrk="1" fontAlgn="base" hangingPunct="1">
        <a:lnSpc>
          <a:spcPct val="95000"/>
        </a:lnSpc>
        <a:spcBef>
          <a:spcPct val="40000"/>
        </a:spcBef>
        <a:spcAft>
          <a:spcPct val="0"/>
        </a:spcAft>
        <a:buNone/>
        <a:defRPr lang="en-US" sz="1000" i="1" kern="1200" dirty="0" smtClean="0">
          <a:solidFill>
            <a:schemeClr val="tx1"/>
          </a:solidFill>
          <a:latin typeface="+mn-lt"/>
          <a:ea typeface="+mn-ea"/>
          <a:cs typeface="+mn-cs"/>
        </a:defRPr>
      </a:lvl1pPr>
      <a:lvl2pPr marL="628650" indent="-341313" algn="l" rtl="0" eaLnBrk="1" fontAlgn="base" hangingPunct="1">
        <a:lnSpc>
          <a:spcPct val="95000"/>
        </a:lnSpc>
        <a:spcBef>
          <a:spcPct val="20000"/>
        </a:spcBef>
        <a:spcAft>
          <a:spcPct val="0"/>
        </a:spcAft>
        <a:buNone/>
        <a:defRPr sz="1600">
          <a:solidFill>
            <a:schemeClr val="tx1"/>
          </a:solidFill>
          <a:latin typeface="+mn-lt"/>
        </a:defRPr>
      </a:lvl2pPr>
      <a:lvl3pPr marL="847725" indent="-217488" algn="l" rtl="0" eaLnBrk="1" fontAlgn="base" hangingPunct="1">
        <a:lnSpc>
          <a:spcPct val="95000"/>
        </a:lnSpc>
        <a:spcBef>
          <a:spcPct val="20000"/>
        </a:spcBef>
        <a:spcAft>
          <a:spcPct val="0"/>
        </a:spcAft>
        <a:buSzPct val="90000"/>
        <a:buFont typeface="Wingdings" pitchFamily="2" charset="2"/>
        <a:buNone/>
        <a:defRPr sz="1600">
          <a:solidFill>
            <a:schemeClr val="tx1"/>
          </a:solidFill>
          <a:latin typeface="+mn-lt"/>
        </a:defRPr>
      </a:lvl3pPr>
      <a:lvl4pPr marL="1095375" indent="-246063" algn="l" rtl="0" eaLnBrk="1" fontAlgn="base" hangingPunct="1">
        <a:lnSpc>
          <a:spcPct val="95000"/>
        </a:lnSpc>
        <a:spcBef>
          <a:spcPct val="20000"/>
        </a:spcBef>
        <a:spcAft>
          <a:spcPct val="0"/>
        </a:spcAft>
        <a:buNone/>
        <a:defRPr sz="1600">
          <a:solidFill>
            <a:schemeClr val="tx1"/>
          </a:solidFill>
          <a:latin typeface="+mn-lt"/>
        </a:defRPr>
      </a:lvl4pPr>
      <a:lvl5pPr marL="1323975" indent="-227013" algn="l" rtl="0" eaLnBrk="1" fontAlgn="base" hangingPunct="1">
        <a:lnSpc>
          <a:spcPct val="95000"/>
        </a:lnSpc>
        <a:spcBef>
          <a:spcPct val="20000"/>
        </a:spcBef>
        <a:spcAft>
          <a:spcPct val="0"/>
        </a:spcAft>
        <a:buNone/>
        <a:defRPr sz="1600">
          <a:solidFill>
            <a:schemeClr val="tx1"/>
          </a:solidFill>
          <a:latin typeface="+mn-lt"/>
        </a:defRPr>
      </a:lvl5pPr>
      <a:lvl6pPr marL="1781175" indent="-227013" algn="l" rtl="0" eaLnBrk="1" fontAlgn="base" hangingPunct="1">
        <a:lnSpc>
          <a:spcPct val="95000"/>
        </a:lnSpc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6pPr>
      <a:lvl7pPr marL="2238375" indent="-227013" algn="l" rtl="0" eaLnBrk="1" fontAlgn="base" hangingPunct="1">
        <a:lnSpc>
          <a:spcPct val="95000"/>
        </a:lnSpc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7pPr>
      <a:lvl8pPr marL="2695575" indent="-227013" algn="l" rtl="0" eaLnBrk="1" fontAlgn="base" hangingPunct="1">
        <a:lnSpc>
          <a:spcPct val="95000"/>
        </a:lnSpc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8pPr>
      <a:lvl9pPr marL="3152775" indent="-227013" algn="l" rtl="0" eaLnBrk="1" fontAlgn="base" hangingPunct="1">
        <a:lnSpc>
          <a:spcPct val="95000"/>
        </a:lnSpc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hyperlink" Target="mailto:john.teeter@nist.gov" TargetMode="Externa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6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46" Type="http://schemas.openxmlformats.org/officeDocument/2006/relationships/diagramQuickStyle" Target="../diagrams/quickStyle1.xml"/><Relationship Id="rId47" Type="http://schemas.openxmlformats.org/officeDocument/2006/relationships/diagramColors" Target="../diagrams/colors1.xml"/><Relationship Id="rId48" Type="http://schemas.microsoft.com/office/2007/relationships/diagramDrawing" Target="../diagrams/drawing1.xml"/><Relationship Id="rId20" Type="http://schemas.openxmlformats.org/officeDocument/2006/relationships/tags" Target="../tags/tag20.xml"/><Relationship Id="rId21" Type="http://schemas.openxmlformats.org/officeDocument/2006/relationships/tags" Target="../tags/tag21.xml"/><Relationship Id="rId22" Type="http://schemas.openxmlformats.org/officeDocument/2006/relationships/tags" Target="../tags/tag22.xml"/><Relationship Id="rId23" Type="http://schemas.openxmlformats.org/officeDocument/2006/relationships/tags" Target="../tags/tag23.xml"/><Relationship Id="rId24" Type="http://schemas.openxmlformats.org/officeDocument/2006/relationships/tags" Target="../tags/tag24.xml"/><Relationship Id="rId25" Type="http://schemas.openxmlformats.org/officeDocument/2006/relationships/tags" Target="../tags/tag25.xml"/><Relationship Id="rId26" Type="http://schemas.openxmlformats.org/officeDocument/2006/relationships/tags" Target="../tags/tag26.xml"/><Relationship Id="rId27" Type="http://schemas.openxmlformats.org/officeDocument/2006/relationships/tags" Target="../tags/tag27.xml"/><Relationship Id="rId28" Type="http://schemas.openxmlformats.org/officeDocument/2006/relationships/tags" Target="../tags/tag28.xml"/><Relationship Id="rId29" Type="http://schemas.openxmlformats.org/officeDocument/2006/relationships/tags" Target="../tags/tag29.xml"/><Relationship Id="rId1" Type="http://schemas.openxmlformats.org/officeDocument/2006/relationships/tags" Target="../tags/tag1.xml"/><Relationship Id="rId2" Type="http://schemas.openxmlformats.org/officeDocument/2006/relationships/tags" Target="../tags/tag2.xml"/><Relationship Id="rId3" Type="http://schemas.openxmlformats.org/officeDocument/2006/relationships/tags" Target="../tags/tag3.xml"/><Relationship Id="rId4" Type="http://schemas.openxmlformats.org/officeDocument/2006/relationships/tags" Target="../tags/tag4.xml"/><Relationship Id="rId5" Type="http://schemas.openxmlformats.org/officeDocument/2006/relationships/tags" Target="../tags/tag5.xml"/><Relationship Id="rId30" Type="http://schemas.openxmlformats.org/officeDocument/2006/relationships/tags" Target="../tags/tag30.xml"/><Relationship Id="rId31" Type="http://schemas.openxmlformats.org/officeDocument/2006/relationships/tags" Target="../tags/tag31.xml"/><Relationship Id="rId32" Type="http://schemas.openxmlformats.org/officeDocument/2006/relationships/tags" Target="../tags/tag32.xml"/><Relationship Id="rId9" Type="http://schemas.openxmlformats.org/officeDocument/2006/relationships/tags" Target="../tags/tag9.xml"/><Relationship Id="rId6" Type="http://schemas.openxmlformats.org/officeDocument/2006/relationships/tags" Target="../tags/tag6.xml"/><Relationship Id="rId7" Type="http://schemas.openxmlformats.org/officeDocument/2006/relationships/tags" Target="../tags/tag7.xml"/><Relationship Id="rId8" Type="http://schemas.openxmlformats.org/officeDocument/2006/relationships/tags" Target="../tags/tag8.xml"/><Relationship Id="rId33" Type="http://schemas.openxmlformats.org/officeDocument/2006/relationships/tags" Target="../tags/tag33.xml"/><Relationship Id="rId34" Type="http://schemas.openxmlformats.org/officeDocument/2006/relationships/tags" Target="../tags/tag34.xml"/><Relationship Id="rId35" Type="http://schemas.openxmlformats.org/officeDocument/2006/relationships/tags" Target="../tags/tag35.xml"/><Relationship Id="rId36" Type="http://schemas.openxmlformats.org/officeDocument/2006/relationships/tags" Target="../tags/tag36.xml"/><Relationship Id="rId10" Type="http://schemas.openxmlformats.org/officeDocument/2006/relationships/tags" Target="../tags/tag10.xml"/><Relationship Id="rId11" Type="http://schemas.openxmlformats.org/officeDocument/2006/relationships/tags" Target="../tags/tag11.xml"/><Relationship Id="rId12" Type="http://schemas.openxmlformats.org/officeDocument/2006/relationships/tags" Target="../tags/tag12.xml"/><Relationship Id="rId13" Type="http://schemas.openxmlformats.org/officeDocument/2006/relationships/tags" Target="../tags/tag13.xml"/><Relationship Id="rId14" Type="http://schemas.openxmlformats.org/officeDocument/2006/relationships/tags" Target="../tags/tag14.xml"/><Relationship Id="rId15" Type="http://schemas.openxmlformats.org/officeDocument/2006/relationships/tags" Target="../tags/tag15.xml"/><Relationship Id="rId16" Type="http://schemas.openxmlformats.org/officeDocument/2006/relationships/tags" Target="../tags/tag16.xml"/><Relationship Id="rId17" Type="http://schemas.openxmlformats.org/officeDocument/2006/relationships/tags" Target="../tags/tag17.xml"/><Relationship Id="rId18" Type="http://schemas.openxmlformats.org/officeDocument/2006/relationships/tags" Target="../tags/tag18.xml"/><Relationship Id="rId19" Type="http://schemas.openxmlformats.org/officeDocument/2006/relationships/tags" Target="../tags/tag19.xml"/><Relationship Id="rId37" Type="http://schemas.openxmlformats.org/officeDocument/2006/relationships/tags" Target="../tags/tag37.xml"/><Relationship Id="rId38" Type="http://schemas.openxmlformats.org/officeDocument/2006/relationships/tags" Target="../tags/tag38.xml"/><Relationship Id="rId39" Type="http://schemas.openxmlformats.org/officeDocument/2006/relationships/tags" Target="../tags/tag39.xml"/><Relationship Id="rId40" Type="http://schemas.openxmlformats.org/officeDocument/2006/relationships/tags" Target="../tags/tag40.xml"/><Relationship Id="rId41" Type="http://schemas.openxmlformats.org/officeDocument/2006/relationships/tags" Target="../tags/tag41.xml"/><Relationship Id="rId42" Type="http://schemas.openxmlformats.org/officeDocument/2006/relationships/slideLayout" Target="../slideLayouts/slideLayout2.xml"/><Relationship Id="rId43" Type="http://schemas.openxmlformats.org/officeDocument/2006/relationships/notesSlide" Target="../notesSlides/notesSlide2.xml"/><Relationship Id="rId44" Type="http://schemas.openxmlformats.org/officeDocument/2006/relationships/diagramData" Target="../diagrams/data1.xml"/><Relationship Id="rId45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reenbuttondata.org/community" TargetMode="External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ucaiug.org/GreenButton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9.png"/><Relationship Id="rId3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GreenButtonLeadBanne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00" y="1676400"/>
            <a:ext cx="7861300" cy="2222500"/>
          </a:xfrm>
          <a:prstGeom prst="rect">
            <a:avLst/>
          </a:prstGeom>
        </p:spPr>
      </p:pic>
      <p:sp>
        <p:nvSpPr>
          <p:cNvPr id="7" name="Title 15"/>
          <p:cNvSpPr txBox="1">
            <a:spLocks/>
          </p:cNvSpPr>
          <p:nvPr/>
        </p:nvSpPr>
        <p:spPr>
          <a:xfrm>
            <a:off x="560294" y="457200"/>
            <a:ext cx="8153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rgbClr val="0B5D73"/>
                </a:solidFill>
                <a:latin typeface="Arial"/>
                <a:ea typeface="+mj-ea"/>
                <a:cs typeface="Arial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en-US" dirty="0" smtClean="0"/>
              <a:t>The Green Button Initiative</a:t>
            </a:r>
            <a:endParaRPr lang="en-US" sz="3200" dirty="0"/>
          </a:p>
        </p:txBody>
      </p:sp>
      <p:sp>
        <p:nvSpPr>
          <p:cNvPr id="8" name="Subtitle 22"/>
          <p:cNvSpPr txBox="1">
            <a:spLocks/>
          </p:cNvSpPr>
          <p:nvPr/>
        </p:nvSpPr>
        <p:spPr>
          <a:xfrm>
            <a:off x="89647" y="4495800"/>
            <a:ext cx="9130553" cy="1752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Clr>
                <a:srgbClr val="660066"/>
              </a:buClr>
              <a:buFont typeface="Arial"/>
              <a:buNone/>
              <a:defRPr sz="2800" kern="1200">
                <a:solidFill>
                  <a:srgbClr val="09428B"/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Clr>
                <a:schemeClr val="accent5">
                  <a:lumMod val="75000"/>
                </a:schemeClr>
              </a:buClr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Clr>
                <a:schemeClr val="accent1">
                  <a:lumMod val="75000"/>
                </a:schemeClr>
              </a:buClr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l" fontAlgn="auto">
              <a:spcAft>
                <a:spcPts val="0"/>
              </a:spcAft>
            </a:pPr>
            <a:r>
              <a:rPr lang="en-US" altLang="en-US" sz="1800" b="1" dirty="0" smtClean="0">
                <a:solidFill>
                  <a:srgbClr val="09428B"/>
                </a:solidFill>
              </a:rPr>
              <a:t>John </a:t>
            </a:r>
            <a:r>
              <a:rPr lang="en-US" altLang="en-US" sz="1800" b="1" dirty="0">
                <a:solidFill>
                  <a:srgbClr val="09428B"/>
                </a:solidFill>
              </a:rPr>
              <a:t>Teeter, Presidential Innovation </a:t>
            </a:r>
            <a:r>
              <a:rPr lang="en-US" altLang="en-US" sz="1800" b="1" dirty="0" smtClean="0">
                <a:solidFill>
                  <a:srgbClr val="09428B"/>
                </a:solidFill>
              </a:rPr>
              <a:t>Fellow Alumni,</a:t>
            </a:r>
          </a:p>
          <a:p>
            <a:pPr lvl="1" algn="l" fontAlgn="auto">
              <a:spcAft>
                <a:spcPts val="0"/>
              </a:spcAft>
            </a:pPr>
            <a:r>
              <a:rPr lang="en-US" altLang="en-US" sz="1800" b="1" dirty="0">
                <a:solidFill>
                  <a:srgbClr val="09428B"/>
                </a:solidFill>
              </a:rPr>
              <a:t> </a:t>
            </a:r>
            <a:r>
              <a:rPr lang="en-US" altLang="en-US" sz="1800" b="1" dirty="0" smtClean="0">
                <a:solidFill>
                  <a:srgbClr val="09428B"/>
                </a:solidFill>
              </a:rPr>
              <a:t>      National Institute of Standards and Technology </a:t>
            </a:r>
          </a:p>
          <a:p>
            <a:pPr lvl="1" algn="l" fontAlgn="auto">
              <a:spcAft>
                <a:spcPts val="0"/>
              </a:spcAft>
            </a:pPr>
            <a:r>
              <a:rPr lang="en-US" altLang="en-US" sz="1800" b="1" dirty="0">
                <a:solidFill>
                  <a:srgbClr val="09428B"/>
                </a:solidFill>
              </a:rPr>
              <a:t> </a:t>
            </a:r>
            <a:r>
              <a:rPr lang="en-US" altLang="en-US" sz="1800" b="1" dirty="0" smtClean="0">
                <a:solidFill>
                  <a:srgbClr val="09428B"/>
                </a:solidFill>
              </a:rPr>
              <a:t>            </a:t>
            </a:r>
            <a:r>
              <a:rPr lang="en-US" altLang="en-US" sz="1800" b="1" dirty="0" smtClean="0">
                <a:solidFill>
                  <a:srgbClr val="09428B"/>
                </a:solidFill>
                <a:hlinkClick r:id="rId4"/>
              </a:rPr>
              <a:t>john.teeter@nist.gov</a:t>
            </a:r>
            <a:endParaRPr lang="en-US" altLang="en-US" sz="1800" b="1" dirty="0" smtClean="0">
              <a:solidFill>
                <a:srgbClr val="09428B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19200" y="3550122"/>
            <a:ext cx="31152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bg1"/>
                </a:solidFill>
              </a:rPr>
              <a:t>www.greenbuttondata.org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615240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1593083" y="3886200"/>
            <a:ext cx="3740917" cy="1866113"/>
          </a:xfrm>
          <a:prstGeom prst="rect">
            <a:avLst/>
          </a:prstGeom>
          <a:solidFill>
            <a:srgbClr val="008000"/>
          </a:solidFill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600" dirty="0" smtClean="0"/>
          </a:p>
          <a:p>
            <a:endParaRPr lang="en-US" sz="1600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74638"/>
            <a:ext cx="8229600" cy="792162"/>
          </a:xfrm>
        </p:spPr>
        <p:txBody>
          <a:bodyPr>
            <a:normAutofit fontScale="90000"/>
          </a:bodyPr>
          <a:lstStyle/>
          <a:p>
            <a:r>
              <a:rPr lang="en-US" sz="3200" dirty="0" smtClean="0">
                <a:latin typeface="+mj-lt"/>
              </a:rPr>
              <a:t>Deployed Use Case for GSA Energy Management</a:t>
            </a:r>
            <a:endParaRPr lang="en-US" sz="3200" dirty="0">
              <a:latin typeface="+mj-lt"/>
            </a:endParaRPr>
          </a:p>
        </p:txBody>
      </p:sp>
      <p:pic>
        <p:nvPicPr>
          <p:cNvPr id="8" name="Content Placeholder 7" descr="meter.pn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794" r="-25794"/>
          <a:stretch>
            <a:fillRect/>
          </a:stretch>
        </p:blipFill>
        <p:spPr>
          <a:xfrm>
            <a:off x="533400" y="3511550"/>
            <a:ext cx="936625" cy="533400"/>
          </a:xfrm>
        </p:spPr>
      </p:pic>
      <p:sp>
        <p:nvSpPr>
          <p:cNvPr id="4" name="Rectangle 3"/>
          <p:cNvSpPr/>
          <p:nvPr/>
        </p:nvSpPr>
        <p:spPr>
          <a:xfrm>
            <a:off x="1440683" y="1760857"/>
            <a:ext cx="1454917" cy="1134743"/>
          </a:xfrm>
          <a:prstGeom prst="rect">
            <a:avLst/>
          </a:prstGeom>
          <a:solidFill>
            <a:srgbClr val="008000"/>
          </a:solidFill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Utility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 smtClean="0"/>
              <a:t>MDM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 smtClean="0"/>
              <a:t>Portal</a:t>
            </a:r>
          </a:p>
          <a:p>
            <a:endParaRPr lang="en-US" sz="1600" dirty="0" smtClean="0"/>
          </a:p>
        </p:txBody>
      </p:sp>
      <p:sp>
        <p:nvSpPr>
          <p:cNvPr id="5" name="Rectangle 4"/>
          <p:cNvSpPr/>
          <p:nvPr/>
        </p:nvSpPr>
        <p:spPr>
          <a:xfrm>
            <a:off x="6019800" y="2667000"/>
            <a:ext cx="1965960" cy="1143000"/>
          </a:xfrm>
          <a:prstGeom prst="rect">
            <a:avLst/>
          </a:prstGeom>
          <a:solidFill>
            <a:srgbClr val="008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 smtClean="0"/>
              <a:t>Agency/Owner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 smtClean="0"/>
              <a:t>Management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 smtClean="0"/>
              <a:t>Benchmarking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 smtClean="0"/>
              <a:t>…</a:t>
            </a:r>
            <a:endParaRPr lang="en-US" sz="1600" dirty="0"/>
          </a:p>
        </p:txBody>
      </p:sp>
      <p:sp>
        <p:nvSpPr>
          <p:cNvPr id="6" name="Rectangle 5"/>
          <p:cNvSpPr/>
          <p:nvPr/>
        </p:nvSpPr>
        <p:spPr>
          <a:xfrm>
            <a:off x="1676401" y="3967887"/>
            <a:ext cx="3581400" cy="1708226"/>
          </a:xfrm>
          <a:prstGeom prst="rect">
            <a:avLst/>
          </a:prstGeom>
          <a:solidFill>
            <a:schemeClr val="bg1"/>
          </a:solidFill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Building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 smtClean="0">
                <a:solidFill>
                  <a:schemeClr val="tx1"/>
                </a:solidFill>
              </a:rPr>
              <a:t>Energy Management System (EMS)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 smtClean="0">
                <a:solidFill>
                  <a:schemeClr val="tx1"/>
                </a:solidFill>
              </a:rPr>
              <a:t>Sub-Meter 1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 smtClean="0">
                <a:solidFill>
                  <a:schemeClr val="tx1"/>
                </a:solidFill>
              </a:rPr>
              <a:t>Sub-Meter 2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 smtClean="0">
                <a:solidFill>
                  <a:schemeClr val="tx1"/>
                </a:solidFill>
              </a:rPr>
              <a:t>…</a:t>
            </a:r>
          </a:p>
          <a:p>
            <a:endParaRPr lang="en-US" sz="1600" dirty="0"/>
          </a:p>
        </p:txBody>
      </p:sp>
      <p:sp>
        <p:nvSpPr>
          <p:cNvPr id="7" name="Rectangle 6"/>
          <p:cNvSpPr/>
          <p:nvPr/>
        </p:nvSpPr>
        <p:spPr>
          <a:xfrm>
            <a:off x="4892040" y="1242697"/>
            <a:ext cx="2880360" cy="1195703"/>
          </a:xfrm>
          <a:prstGeom prst="rect">
            <a:avLst/>
          </a:prstGeom>
          <a:solidFill>
            <a:srgbClr val="008000"/>
          </a:solidFill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sz="2000" dirty="0" smtClean="0"/>
              <a:t>Contracted Service Provider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 smtClean="0"/>
              <a:t>Analytics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 smtClean="0"/>
              <a:t>Virtual Energy Audits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 smtClean="0"/>
              <a:t>…</a:t>
            </a:r>
            <a:endParaRPr lang="en-US" sz="1600" dirty="0"/>
          </a:p>
        </p:txBody>
      </p:sp>
      <p:pic>
        <p:nvPicPr>
          <p:cNvPr id="10" name="Content Placeholder 7" descr="mete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994" b="16994"/>
          <a:stretch>
            <a:fillRect/>
          </a:stretch>
        </p:blipFill>
        <p:spPr>
          <a:xfrm>
            <a:off x="2805776" y="5105400"/>
            <a:ext cx="668568" cy="381000"/>
          </a:xfrm>
          <a:prstGeom prst="rect">
            <a:avLst/>
          </a:prstGeom>
        </p:spPr>
      </p:pic>
      <p:cxnSp>
        <p:nvCxnSpPr>
          <p:cNvPr id="12" name="Elbow Connector 11"/>
          <p:cNvCxnSpPr>
            <a:stCxn id="8" idx="2"/>
            <a:endCxn id="6" idx="1"/>
          </p:cNvCxnSpPr>
          <p:nvPr/>
        </p:nvCxnSpPr>
        <p:spPr>
          <a:xfrm rot="16200000" flipH="1">
            <a:off x="950532" y="4096131"/>
            <a:ext cx="777050" cy="674688"/>
          </a:xfrm>
          <a:prstGeom prst="bentConnector2">
            <a:avLst/>
          </a:prstGeom>
          <a:ln>
            <a:solidFill>
              <a:srgbClr val="FF66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Elbow Connector 17"/>
          <p:cNvCxnSpPr>
            <a:stCxn id="4" idx="1"/>
            <a:endCxn id="8" idx="0"/>
          </p:cNvCxnSpPr>
          <p:nvPr/>
        </p:nvCxnSpPr>
        <p:spPr>
          <a:xfrm rot="10800000" flipV="1">
            <a:off x="1001399" y="2328228"/>
            <a:ext cx="439285" cy="1183245"/>
          </a:xfrm>
          <a:prstGeom prst="bentConnector2">
            <a:avLst/>
          </a:prstGeom>
          <a:ln>
            <a:solidFill>
              <a:srgbClr val="FF66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/>
          <p:cNvCxnSpPr/>
          <p:nvPr/>
        </p:nvCxnSpPr>
        <p:spPr>
          <a:xfrm rot="10800000" flipV="1">
            <a:off x="3474345" y="4610098"/>
            <a:ext cx="869055" cy="723900"/>
          </a:xfrm>
          <a:prstGeom prst="bentConnector3">
            <a:avLst>
              <a:gd name="adj1" fmla="val 490"/>
            </a:avLst>
          </a:prstGeom>
          <a:ln>
            <a:solidFill>
              <a:srgbClr val="FF66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Elbow Connector 30"/>
          <p:cNvCxnSpPr/>
          <p:nvPr/>
        </p:nvCxnSpPr>
        <p:spPr>
          <a:xfrm rot="10800000" flipV="1">
            <a:off x="3567778" y="4664110"/>
            <a:ext cx="457200" cy="288888"/>
          </a:xfrm>
          <a:prstGeom prst="bentConnector3">
            <a:avLst>
              <a:gd name="adj1" fmla="val -1471"/>
            </a:avLst>
          </a:prstGeom>
          <a:ln>
            <a:solidFill>
              <a:srgbClr val="FF66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Elbow Connector 59"/>
          <p:cNvCxnSpPr/>
          <p:nvPr/>
        </p:nvCxnSpPr>
        <p:spPr>
          <a:xfrm>
            <a:off x="2895600" y="2727314"/>
            <a:ext cx="3124200" cy="230142"/>
          </a:xfrm>
          <a:prstGeom prst="bentConnector3">
            <a:avLst>
              <a:gd name="adj1" fmla="val 50000"/>
            </a:avLst>
          </a:prstGeom>
          <a:ln>
            <a:solidFill>
              <a:srgbClr val="008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Elbow Connector 62"/>
          <p:cNvCxnSpPr>
            <a:stCxn id="4" idx="3"/>
            <a:endCxn id="7" idx="1"/>
          </p:cNvCxnSpPr>
          <p:nvPr/>
        </p:nvCxnSpPr>
        <p:spPr>
          <a:xfrm flipV="1">
            <a:off x="2895600" y="1840549"/>
            <a:ext cx="1996440" cy="487680"/>
          </a:xfrm>
          <a:prstGeom prst="bentConnector3">
            <a:avLst>
              <a:gd name="adj1" fmla="val 50000"/>
            </a:avLst>
          </a:prstGeom>
          <a:ln>
            <a:solidFill>
              <a:srgbClr val="008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1291639" y="3011269"/>
            <a:ext cx="7695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cs typeface="Adobe Caslon Pro"/>
              </a:rPr>
              <a:t>Utility</a:t>
            </a:r>
          </a:p>
          <a:p>
            <a:r>
              <a:rPr lang="en-US" dirty="0" smtClean="0">
                <a:cs typeface="Adobe Caslon Pro"/>
              </a:rPr>
              <a:t>Meter</a:t>
            </a:r>
          </a:p>
        </p:txBody>
      </p:sp>
      <p:cxnSp>
        <p:nvCxnSpPr>
          <p:cNvPr id="26" name="Elbow Connector 25"/>
          <p:cNvCxnSpPr/>
          <p:nvPr/>
        </p:nvCxnSpPr>
        <p:spPr>
          <a:xfrm flipV="1">
            <a:off x="4343400" y="3276601"/>
            <a:ext cx="1662776" cy="1066799"/>
          </a:xfrm>
          <a:prstGeom prst="bentConnector3">
            <a:avLst>
              <a:gd name="adj1" fmla="val 896"/>
            </a:avLst>
          </a:prstGeom>
          <a:ln>
            <a:solidFill>
              <a:srgbClr val="008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Elbow Connector 31"/>
          <p:cNvCxnSpPr/>
          <p:nvPr/>
        </p:nvCxnSpPr>
        <p:spPr>
          <a:xfrm rot="5400000" flipH="1" flipV="1">
            <a:off x="3273465" y="2816265"/>
            <a:ext cx="2368470" cy="838200"/>
          </a:xfrm>
          <a:prstGeom prst="bentConnector3">
            <a:avLst>
              <a:gd name="adj1" fmla="val 50000"/>
            </a:avLst>
          </a:prstGeom>
          <a:ln>
            <a:solidFill>
              <a:srgbClr val="008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9" name="Picture 4" descr="Green Button Initiativ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368710" y="2070690"/>
            <a:ext cx="1461700" cy="17735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5" name="Curved Connector 44"/>
          <p:cNvCxnSpPr>
            <a:stCxn id="5" idx="3"/>
          </p:cNvCxnSpPr>
          <p:nvPr/>
        </p:nvCxnSpPr>
        <p:spPr>
          <a:xfrm flipH="1">
            <a:off x="7086600" y="3238500"/>
            <a:ext cx="899160" cy="1600200"/>
          </a:xfrm>
          <a:prstGeom prst="curvedConnector4">
            <a:avLst>
              <a:gd name="adj1" fmla="val -25424"/>
              <a:gd name="adj2" fmla="val 52819"/>
            </a:avLst>
          </a:prstGeom>
          <a:ln>
            <a:solidFill>
              <a:srgbClr val="0000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Curved Connector 47"/>
          <p:cNvCxnSpPr>
            <a:stCxn id="7" idx="3"/>
          </p:cNvCxnSpPr>
          <p:nvPr/>
        </p:nvCxnSpPr>
        <p:spPr>
          <a:xfrm flipH="1">
            <a:off x="7467600" y="1840549"/>
            <a:ext cx="304800" cy="2998151"/>
          </a:xfrm>
          <a:prstGeom prst="curvedConnector4">
            <a:avLst>
              <a:gd name="adj1" fmla="val -285526"/>
              <a:gd name="adj2" fmla="val 83602"/>
            </a:avLst>
          </a:prstGeom>
          <a:ln>
            <a:solidFill>
              <a:srgbClr val="0000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Curved Connector 64"/>
          <p:cNvCxnSpPr/>
          <p:nvPr/>
        </p:nvCxnSpPr>
        <p:spPr>
          <a:xfrm rot="10800000">
            <a:off x="5334000" y="4419600"/>
            <a:ext cx="1524000" cy="647702"/>
          </a:xfrm>
          <a:prstGeom prst="curvedConnector3">
            <a:avLst>
              <a:gd name="adj1" fmla="val 50000"/>
            </a:avLst>
          </a:prstGeom>
          <a:ln>
            <a:solidFill>
              <a:srgbClr val="0000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9" name="Picture 68" descr="AA039166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2350" y="4876801"/>
            <a:ext cx="1511299" cy="1295399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6172200" y="6172200"/>
            <a:ext cx="1723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Energy Manager</a:t>
            </a:r>
            <a:endParaRPr lang="en-US" dirty="0"/>
          </a:p>
        </p:txBody>
      </p:sp>
      <p:pic>
        <p:nvPicPr>
          <p:cNvPr id="36" name="Picture 35" descr="aa044539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4961" y="4632285"/>
            <a:ext cx="987288" cy="1700127"/>
          </a:xfrm>
          <a:prstGeom prst="rect">
            <a:avLst/>
          </a:prstGeom>
        </p:spPr>
      </p:pic>
      <p:pic>
        <p:nvPicPr>
          <p:cNvPr id="37" name="Picture 36" descr="aa044539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512532" y="4838700"/>
            <a:ext cx="987288" cy="1657348"/>
          </a:xfrm>
          <a:prstGeom prst="rect">
            <a:avLst/>
          </a:prstGeom>
        </p:spPr>
      </p:pic>
      <p:pic>
        <p:nvPicPr>
          <p:cNvPr id="9" name="Content Placeholder 7" descr="mete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994" b="16994"/>
          <a:stretch>
            <a:fillRect/>
          </a:stretch>
        </p:blipFill>
        <p:spPr>
          <a:xfrm>
            <a:off x="3110576" y="4648199"/>
            <a:ext cx="609601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977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5181600"/>
            <a:ext cx="8229600" cy="114300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/>
              <a:t>Information for YOU!</a:t>
            </a:r>
            <a:endParaRPr lang="en-US" dirty="0"/>
          </a:p>
          <a:p>
            <a:pPr marL="0" indent="0" algn="ctr">
              <a:buNone/>
            </a:pPr>
            <a:r>
              <a:rPr lang="en-US" dirty="0" smtClean="0"/>
              <a:t>Thank You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019E2-C63E-4302-AB4D-0FA35C23A8E3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5" name="Picture 2" descr="C:\_Project\NIST\NISTGreenButton\Work\GreenButton\Artwork\GreenButtonIcons\green-Download256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400" y="381000"/>
            <a:ext cx="4724400" cy="5739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97841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0"/>
            <a:ext cx="7981229" cy="914400"/>
          </a:xfrm>
        </p:spPr>
        <p:txBody>
          <a:bodyPr/>
          <a:lstStyle/>
          <a:p>
            <a:r>
              <a:rPr lang="en-US" dirty="0" smtClean="0"/>
              <a:t>Green Button Across the Nation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6553200" y="6015037"/>
            <a:ext cx="2133600" cy="365125"/>
          </a:xfrm>
        </p:spPr>
        <p:txBody>
          <a:bodyPr/>
          <a:lstStyle/>
          <a:p>
            <a:fld id="{A2E72796-2EB7-4C9E-80AE-CC1F5F2725A3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52400" y="762000"/>
            <a:ext cx="5212560" cy="4876800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660066"/>
              </a:buClr>
              <a:buFont typeface="Arial"/>
              <a:buChar char="•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chemeClr val="accent5">
                  <a:lumMod val="75000"/>
                </a:schemeClr>
              </a:buClr>
              <a:buFont typeface="Arial"/>
              <a:buChar char="–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chemeClr val="accent1">
                  <a:lumMod val="75000"/>
                </a:schemeClr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US" sz="2300" dirty="0" smtClean="0"/>
              <a:t>Enables electronic consumer access to energy data and supports development of ecosystem (apps)</a:t>
            </a:r>
          </a:p>
          <a:p>
            <a:pPr fontAlgn="auto">
              <a:spcAft>
                <a:spcPts val="0"/>
              </a:spcAft>
            </a:pPr>
            <a:r>
              <a:rPr lang="en-US" sz="2300" dirty="0" smtClean="0"/>
              <a:t>Available to 60+ million customers in the US and and additional CANADA: 2.6 million+</a:t>
            </a:r>
          </a:p>
          <a:p>
            <a:pPr fontAlgn="auto">
              <a:spcAft>
                <a:spcPts val="0"/>
              </a:spcAft>
            </a:pPr>
            <a:r>
              <a:rPr lang="en-US" sz="2300" dirty="0" smtClean="0"/>
              <a:t>Result of collaboration among White House, NIST, DOE, state regulators, utilities, vendors, SGIP, and North American Energy Standards Board</a:t>
            </a:r>
          </a:p>
          <a:p>
            <a:pPr fontAlgn="auto">
              <a:spcAft>
                <a:spcPts val="0"/>
              </a:spcAft>
            </a:pPr>
            <a:r>
              <a:rPr lang="en-US" sz="2300" dirty="0" smtClean="0"/>
              <a:t>Green Button Download My Data and Green Button Connect My Data</a:t>
            </a:r>
          </a:p>
          <a:p>
            <a:pPr fontAlgn="auto">
              <a:spcAft>
                <a:spcPts val="0"/>
              </a:spcAft>
            </a:pPr>
            <a:endParaRPr lang="en-US" sz="2300" dirty="0" smtClean="0"/>
          </a:p>
        </p:txBody>
      </p:sp>
      <p:pic>
        <p:nvPicPr>
          <p:cNvPr id="6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44" r="17844"/>
          <a:stretch>
            <a:fillRect/>
          </a:stretch>
        </p:blipFill>
        <p:spPr bwMode="auto">
          <a:xfrm>
            <a:off x="5486400" y="3048000"/>
            <a:ext cx="3352800" cy="3392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Left Arrow 6"/>
          <p:cNvSpPr/>
          <p:nvPr/>
        </p:nvSpPr>
        <p:spPr>
          <a:xfrm>
            <a:off x="5257800" y="5830887"/>
            <a:ext cx="2744788" cy="303213"/>
          </a:xfrm>
          <a:prstGeom prst="leftArrow">
            <a:avLst>
              <a:gd name="adj1" fmla="val 50000"/>
              <a:gd name="adj2" fmla="val 138739"/>
            </a:avLst>
          </a:prstGeom>
          <a:solidFill>
            <a:srgbClr val="00B050"/>
          </a:solidFill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tIns="91440" bIns="91440" anchor="ctr"/>
          <a:lstStyle/>
          <a:p>
            <a:pPr algn="ctr">
              <a:defRPr/>
            </a:pPr>
            <a:endParaRPr lang="en-US" sz="1600" b="1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364960" y="2573650"/>
            <a:ext cx="37790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Map of US Green Button Commitments</a:t>
            </a:r>
            <a:endParaRPr lang="en-US" sz="1600" dirty="0"/>
          </a:p>
        </p:txBody>
      </p:sp>
      <p:pic>
        <p:nvPicPr>
          <p:cNvPr id="11" name="Picture 10" descr="Updated GB Map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0" y="659125"/>
            <a:ext cx="3343275" cy="1914525"/>
          </a:xfrm>
          <a:prstGeom prst="rect">
            <a:avLst/>
          </a:prstGeom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5594252"/>
            <a:ext cx="2021547" cy="9468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5562600"/>
            <a:ext cx="1920480" cy="978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214973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>
                <a:latin typeface="+mj-lt"/>
              </a:rPr>
              <a:t>Green Button Evolution</a:t>
            </a:r>
            <a:endParaRPr lang="en-US" sz="4000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1828800" y="1515396"/>
            <a:ext cx="1421709" cy="2370804"/>
            <a:chOff x="3658987" y="2857519"/>
            <a:chExt cx="1676400" cy="2286000"/>
          </a:xfrm>
        </p:grpSpPr>
        <p:sp>
          <p:nvSpPr>
            <p:cNvPr id="6" name="milestoneshape"/>
            <p:cNvSpPr/>
            <p:nvPr/>
          </p:nvSpPr>
          <p:spPr>
            <a:xfrm rot="16200000">
              <a:off x="3658987" y="2921019"/>
              <a:ext cx="190500" cy="190500"/>
            </a:xfrm>
            <a:prstGeom prst="flowChartMerge">
              <a:avLst/>
            </a:prstGeom>
            <a:solidFill>
              <a:srgbClr val="0072BC"/>
            </a:solidFill>
            <a:ln w="25400" cap="flat" cmpd="sng" algn="ctr">
              <a:noFill/>
              <a:prstDash val="solid"/>
            </a:ln>
            <a:effectLst>
              <a:outerShdw blurRad="63500">
                <a:scrgbClr r="0" g="0" b="0">
                  <a:alpha val="50000"/>
                </a:scrgbClr>
              </a:outerShdw>
            </a:effectLst>
            <a:scene3d>
              <a:camera prst="orthographicFront"/>
              <a:lightRig rig="threePt" dir="t"/>
            </a:scene3d>
            <a:sp3d>
              <a:bevelT h="12700"/>
            </a:sp3d>
            <a:extLst>
              <a:ext uri="{91240B29-F687-4f45-9708-019B960494DF}">
                <a14:hiddenLine xmlns:a14="http://schemas.microsoft.com/office/drawing/2010/main" w="254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cxnSp>
          <p:nvCxnSpPr>
            <p:cNvPr id="7" name="milestoneshape"/>
            <p:cNvCxnSpPr/>
            <p:nvPr>
              <p:custDataLst>
                <p:tags r:id="rId39"/>
              </p:custDataLst>
            </p:nvPr>
          </p:nvCxnSpPr>
          <p:spPr>
            <a:xfrm>
              <a:off x="3658987" y="2921019"/>
              <a:ext cx="0" cy="2222500"/>
            </a:xfrm>
            <a:prstGeom prst="line">
              <a:avLst/>
            </a:prstGeom>
            <a:ln w="15875">
              <a:solidFill>
                <a:schemeClr val="accent1"/>
              </a:solidFill>
            </a:ln>
            <a:effectLst>
              <a:outerShdw blurRad="63500">
                <a:scrgbClr r="0" g="0" b="0">
                  <a:alpha val="50000"/>
                </a:sc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milestoneshape"/>
            <p:cNvSpPr txBox="1"/>
            <p:nvPr>
              <p:custDataLst>
                <p:tags r:id="rId40"/>
              </p:custDataLst>
            </p:nvPr>
          </p:nvSpPr>
          <p:spPr>
            <a:xfrm>
              <a:off x="3811387" y="2857519"/>
              <a:ext cx="1524000" cy="377389"/>
            </a:xfrm>
            <a:prstGeom prst="rect">
              <a:avLst/>
            </a:prstGeom>
            <a:noFill/>
          </p:spPr>
          <p:txBody>
            <a:bodyPr vert="horz" wrap="square" lIns="88900" tIns="44450" rIns="88900" bIns="44450" rtlCol="0" anchorCtr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sz="1200" dirty="0" smtClean="0"/>
                <a:t>White House Call to Action</a:t>
              </a:r>
              <a:endParaRPr lang="en-US" sz="1200" dirty="0"/>
            </a:p>
          </p:txBody>
        </p:sp>
        <p:sp>
          <p:nvSpPr>
            <p:cNvPr id="9" name="milestoneshape"/>
            <p:cNvSpPr txBox="1"/>
            <p:nvPr>
              <p:custDataLst>
                <p:tags r:id="rId41"/>
              </p:custDataLst>
            </p:nvPr>
          </p:nvSpPr>
          <p:spPr>
            <a:xfrm>
              <a:off x="3811387" y="3240932"/>
              <a:ext cx="1397000" cy="228600"/>
            </a:xfrm>
            <a:prstGeom prst="rect">
              <a:avLst/>
            </a:prstGeom>
            <a:noFill/>
          </p:spPr>
          <p:txBody>
            <a:bodyPr vert="horz" wrap="none" lIns="88900" tIns="1270" rIns="88900" bIns="44450" rtlCol="0" anchorCtr="0">
              <a:noAutofit/>
            </a:bodyPr>
            <a:lstStyle/>
            <a:p>
              <a:r>
                <a:rPr lang="en-US" sz="1100" dirty="0" smtClean="0">
                  <a:solidFill>
                    <a:schemeClr val="tx2"/>
                  </a:solidFill>
                </a:rPr>
                <a:t>9/2011</a:t>
              </a:r>
              <a:endParaRPr lang="en-US" sz="1100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2376714" y="2667000"/>
            <a:ext cx="1421709" cy="1219200"/>
            <a:chOff x="3658987" y="2857519"/>
            <a:chExt cx="1676400" cy="1143000"/>
          </a:xfrm>
        </p:grpSpPr>
        <p:sp>
          <p:nvSpPr>
            <p:cNvPr id="13" name="milestoneshape"/>
            <p:cNvSpPr/>
            <p:nvPr/>
          </p:nvSpPr>
          <p:spPr>
            <a:xfrm rot="16200000">
              <a:off x="3658987" y="2921019"/>
              <a:ext cx="190500" cy="190500"/>
            </a:xfrm>
            <a:prstGeom prst="flowChartMerge">
              <a:avLst/>
            </a:prstGeom>
            <a:solidFill>
              <a:srgbClr val="0072BC"/>
            </a:solidFill>
            <a:ln w="25400" cap="flat" cmpd="sng" algn="ctr">
              <a:noFill/>
              <a:prstDash val="solid"/>
            </a:ln>
            <a:effectLst>
              <a:outerShdw blurRad="63500">
                <a:scrgbClr r="0" g="0" b="0">
                  <a:alpha val="50000"/>
                </a:scrgbClr>
              </a:outerShdw>
            </a:effectLst>
            <a:scene3d>
              <a:camera prst="orthographicFront"/>
              <a:lightRig rig="threePt" dir="t"/>
            </a:scene3d>
            <a:sp3d>
              <a:bevelT h="12700"/>
            </a:sp3d>
            <a:extLst>
              <a:ext uri="{91240B29-F687-4f45-9708-019B960494DF}">
                <a14:hiddenLine xmlns:a14="http://schemas.microsoft.com/office/drawing/2010/main" w="254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  <p:cxnSp>
          <p:nvCxnSpPr>
            <p:cNvPr id="14" name="milestoneshape"/>
            <p:cNvCxnSpPr/>
            <p:nvPr>
              <p:custDataLst>
                <p:tags r:id="rId36"/>
              </p:custDataLst>
            </p:nvPr>
          </p:nvCxnSpPr>
          <p:spPr>
            <a:xfrm>
              <a:off x="3658987" y="2921019"/>
              <a:ext cx="0" cy="1079500"/>
            </a:xfrm>
            <a:prstGeom prst="line">
              <a:avLst/>
            </a:prstGeom>
            <a:ln w="15875">
              <a:solidFill>
                <a:schemeClr val="accent1"/>
              </a:solidFill>
            </a:ln>
            <a:effectLst>
              <a:outerShdw blurRad="63500">
                <a:scrgbClr r="0" g="0" b="0">
                  <a:alpha val="50000"/>
                </a:sc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milestoneshape"/>
            <p:cNvSpPr txBox="1"/>
            <p:nvPr>
              <p:custDataLst>
                <p:tags r:id="rId37"/>
              </p:custDataLst>
            </p:nvPr>
          </p:nvSpPr>
          <p:spPr>
            <a:xfrm>
              <a:off x="3811387" y="2857519"/>
              <a:ext cx="1524000" cy="441659"/>
            </a:xfrm>
            <a:prstGeom prst="rect">
              <a:avLst/>
            </a:prstGeom>
            <a:noFill/>
          </p:spPr>
          <p:txBody>
            <a:bodyPr vert="horz" wrap="square" lIns="88900" tIns="44450" rIns="88900" bIns="44450" rtlCol="0" anchorCtr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sz="1400" dirty="0" smtClean="0"/>
                <a:t>First DMD</a:t>
              </a:r>
              <a:endParaRPr lang="en-US" sz="1400" dirty="0"/>
            </a:p>
            <a:p>
              <a:pPr>
                <a:lnSpc>
                  <a:spcPct val="80000"/>
                </a:lnSpc>
              </a:pPr>
              <a:r>
                <a:rPr lang="en-US" sz="1400" dirty="0" smtClean="0"/>
                <a:t>Available</a:t>
              </a:r>
              <a:endParaRPr lang="en-US" sz="1400" dirty="0"/>
            </a:p>
          </p:txBody>
        </p:sp>
        <p:sp>
          <p:nvSpPr>
            <p:cNvPr id="16" name="milestoneshape"/>
            <p:cNvSpPr txBox="1"/>
            <p:nvPr>
              <p:custDataLst>
                <p:tags r:id="rId38"/>
              </p:custDataLst>
            </p:nvPr>
          </p:nvSpPr>
          <p:spPr>
            <a:xfrm>
              <a:off x="3811387" y="3238519"/>
              <a:ext cx="1397001" cy="228600"/>
            </a:xfrm>
            <a:prstGeom prst="rect">
              <a:avLst/>
            </a:prstGeom>
            <a:noFill/>
          </p:spPr>
          <p:txBody>
            <a:bodyPr vert="horz" wrap="none" lIns="88900" tIns="1270" rIns="88900" bIns="44450" rtlCol="0" anchorCtr="0">
              <a:noAutofit/>
            </a:bodyPr>
            <a:lstStyle/>
            <a:p>
              <a:r>
                <a:rPr lang="en-US" sz="1200" dirty="0" smtClean="0">
                  <a:solidFill>
                    <a:schemeClr val="tx2"/>
                  </a:solidFill>
                </a:rPr>
                <a:t>1/2012</a:t>
              </a:r>
              <a:endParaRPr lang="en-US" sz="1200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3704426" y="1547118"/>
            <a:ext cx="1454020" cy="2270459"/>
            <a:chOff x="3228887" y="2873060"/>
            <a:chExt cx="1714500" cy="2270459"/>
          </a:xfrm>
        </p:grpSpPr>
        <p:sp>
          <p:nvSpPr>
            <p:cNvPr id="18" name="milestoneshape"/>
            <p:cNvSpPr/>
            <p:nvPr/>
          </p:nvSpPr>
          <p:spPr>
            <a:xfrm rot="16200000">
              <a:off x="3228888" y="2921019"/>
              <a:ext cx="190500" cy="190500"/>
            </a:xfrm>
            <a:prstGeom prst="flowChartMerge">
              <a:avLst/>
            </a:prstGeom>
            <a:solidFill>
              <a:srgbClr val="0072BC"/>
            </a:solidFill>
            <a:ln w="25400" cap="flat" cmpd="sng" algn="ctr">
              <a:noFill/>
              <a:prstDash val="solid"/>
            </a:ln>
            <a:effectLst>
              <a:outerShdw blurRad="63500">
                <a:scrgbClr r="0" g="0" b="0">
                  <a:alpha val="50000"/>
                </a:scrgbClr>
              </a:outerShdw>
            </a:effectLst>
            <a:scene3d>
              <a:camera prst="orthographicFront"/>
              <a:lightRig rig="threePt" dir="t"/>
            </a:scene3d>
            <a:sp3d>
              <a:bevelT h="12700"/>
            </a:sp3d>
            <a:extLst>
              <a:ext uri="{91240B29-F687-4f45-9708-019B960494DF}">
                <a14:hiddenLine xmlns:a14="http://schemas.microsoft.com/office/drawing/2010/main" w="254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cxnSp>
          <p:nvCxnSpPr>
            <p:cNvPr id="19" name="milestoneshape"/>
            <p:cNvCxnSpPr/>
            <p:nvPr>
              <p:custDataLst>
                <p:tags r:id="rId33"/>
              </p:custDataLst>
            </p:nvPr>
          </p:nvCxnSpPr>
          <p:spPr>
            <a:xfrm>
              <a:off x="3228887" y="2921019"/>
              <a:ext cx="0" cy="2222500"/>
            </a:xfrm>
            <a:prstGeom prst="line">
              <a:avLst/>
            </a:prstGeom>
            <a:ln w="15875">
              <a:solidFill>
                <a:schemeClr val="accent1"/>
              </a:solidFill>
            </a:ln>
            <a:effectLst>
              <a:outerShdw blurRad="63500">
                <a:scrgbClr r="0" g="0" b="0">
                  <a:alpha val="50000"/>
                </a:sc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milestoneshape"/>
            <p:cNvSpPr txBox="1"/>
            <p:nvPr>
              <p:custDataLst>
                <p:tags r:id="rId34"/>
              </p:custDataLst>
            </p:nvPr>
          </p:nvSpPr>
          <p:spPr>
            <a:xfrm>
              <a:off x="3419387" y="2873060"/>
              <a:ext cx="1524000" cy="539122"/>
            </a:xfrm>
            <a:prstGeom prst="rect">
              <a:avLst/>
            </a:prstGeom>
            <a:noFill/>
          </p:spPr>
          <p:txBody>
            <a:bodyPr vert="horz" wrap="square" lIns="88900" tIns="44450" rIns="88900" bIns="44450" rtlCol="0" anchorCtr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sz="1200" dirty="0" smtClean="0"/>
                <a:t>Connect My Data Beta Deployments</a:t>
              </a:r>
              <a:endParaRPr lang="en-US" sz="1200" dirty="0"/>
            </a:p>
          </p:txBody>
        </p:sp>
        <p:sp>
          <p:nvSpPr>
            <p:cNvPr id="21" name="milestoneshape"/>
            <p:cNvSpPr txBox="1"/>
            <p:nvPr>
              <p:custDataLst>
                <p:tags r:id="rId35"/>
              </p:custDataLst>
            </p:nvPr>
          </p:nvSpPr>
          <p:spPr>
            <a:xfrm>
              <a:off x="3460001" y="3472172"/>
              <a:ext cx="1397001" cy="452147"/>
            </a:xfrm>
            <a:prstGeom prst="rect">
              <a:avLst/>
            </a:prstGeom>
            <a:noFill/>
          </p:spPr>
          <p:txBody>
            <a:bodyPr vert="horz" wrap="none" lIns="88900" tIns="1270" rIns="88900" bIns="44450" rtlCol="0" anchorCtr="0">
              <a:noAutofit/>
            </a:bodyPr>
            <a:lstStyle/>
            <a:p>
              <a:r>
                <a:rPr lang="en-US" sz="1100" dirty="0" smtClean="0">
                  <a:solidFill>
                    <a:schemeClr val="tx2"/>
                  </a:solidFill>
                </a:rPr>
                <a:t>12/2012</a:t>
              </a:r>
              <a:endParaRPr lang="en-US" sz="1100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725718" y="4343400"/>
            <a:ext cx="1508059" cy="1301122"/>
            <a:chOff x="3658987" y="2095519"/>
            <a:chExt cx="1015152" cy="1301122"/>
          </a:xfrm>
        </p:grpSpPr>
        <p:sp>
          <p:nvSpPr>
            <p:cNvPr id="23" name="milestoneshape"/>
            <p:cNvSpPr/>
            <p:nvPr/>
          </p:nvSpPr>
          <p:spPr>
            <a:xfrm rot="16200000">
              <a:off x="3639939" y="2940068"/>
              <a:ext cx="190500" cy="152402"/>
            </a:xfrm>
            <a:prstGeom prst="flowChartMerge">
              <a:avLst/>
            </a:prstGeom>
            <a:solidFill>
              <a:srgbClr val="009999"/>
            </a:solidFill>
            <a:ln w="25400" cap="flat" cmpd="sng" algn="ctr">
              <a:solidFill>
                <a:srgbClr val="00B050"/>
              </a:solidFill>
              <a:prstDash val="solid"/>
            </a:ln>
            <a:effectLst>
              <a:outerShdw blurRad="63500">
                <a:scrgbClr r="0" g="0" b="0">
                  <a:alpha val="50000"/>
                </a:scrgbClr>
              </a:outerShdw>
            </a:effectLst>
            <a:scene3d>
              <a:camera prst="orthographicFront"/>
              <a:lightRig rig="threePt" dir="t"/>
            </a:scene3d>
            <a:sp3d>
              <a:bevelT h="12700"/>
            </a:sp3d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cxnSp>
          <p:nvCxnSpPr>
            <p:cNvPr id="24" name="milestoneshape"/>
            <p:cNvCxnSpPr/>
            <p:nvPr>
              <p:custDataLst>
                <p:tags r:id="rId31"/>
              </p:custDataLst>
            </p:nvPr>
          </p:nvCxnSpPr>
          <p:spPr>
            <a:xfrm flipV="1">
              <a:off x="3658987" y="2095519"/>
              <a:ext cx="0" cy="825500"/>
            </a:xfrm>
            <a:prstGeom prst="line">
              <a:avLst/>
            </a:prstGeom>
            <a:ln w="15875">
              <a:solidFill>
                <a:srgbClr val="00B050"/>
              </a:solidFill>
            </a:ln>
            <a:effectLst>
              <a:outerShdw blurRad="63500">
                <a:scrgbClr r="0" g="0" b="0">
                  <a:alpha val="50000"/>
                </a:sc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milestoneshape"/>
            <p:cNvSpPr txBox="1"/>
            <p:nvPr>
              <p:custDataLst>
                <p:tags r:id="rId32"/>
              </p:custDataLst>
            </p:nvPr>
          </p:nvSpPr>
          <p:spPr>
            <a:xfrm>
              <a:off x="3837294" y="2857519"/>
              <a:ext cx="836845" cy="539122"/>
            </a:xfrm>
            <a:prstGeom prst="rect">
              <a:avLst/>
            </a:prstGeom>
            <a:noFill/>
            <a:ln>
              <a:solidFill>
                <a:srgbClr val="008000"/>
              </a:solidFill>
            </a:ln>
          </p:spPr>
          <p:txBody>
            <a:bodyPr vert="horz" wrap="square" lIns="88900" tIns="44450" rIns="88900" bIns="44450" rtlCol="0" anchorCtr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sz="1200" dirty="0" smtClean="0"/>
                <a:t>0 Customers</a:t>
              </a:r>
            </a:p>
            <a:p>
              <a:pPr>
                <a:lnSpc>
                  <a:spcPct val="80000"/>
                </a:lnSpc>
              </a:pPr>
              <a:r>
                <a:rPr lang="en-US" sz="1200" dirty="0" smtClean="0"/>
                <a:t>(Download My Data)</a:t>
              </a:r>
              <a:endParaRPr lang="en-US" sz="1200" dirty="0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5504543" y="4347029"/>
            <a:ext cx="1353457" cy="1301122"/>
            <a:chOff x="3658987" y="2095519"/>
            <a:chExt cx="1353457" cy="1301122"/>
          </a:xfrm>
        </p:grpSpPr>
        <p:sp>
          <p:nvSpPr>
            <p:cNvPr id="29" name="milestoneshape"/>
            <p:cNvSpPr/>
            <p:nvPr/>
          </p:nvSpPr>
          <p:spPr>
            <a:xfrm rot="16200000">
              <a:off x="3658987" y="2921019"/>
              <a:ext cx="190500" cy="190500"/>
            </a:xfrm>
            <a:prstGeom prst="flowChartMerge">
              <a:avLst/>
            </a:prstGeom>
            <a:solidFill>
              <a:srgbClr val="009999"/>
            </a:solidFill>
            <a:ln w="25400" cap="flat" cmpd="sng" algn="ctr">
              <a:solidFill>
                <a:srgbClr val="00B050"/>
              </a:solidFill>
              <a:prstDash val="solid"/>
            </a:ln>
            <a:effectLst>
              <a:outerShdw blurRad="63500">
                <a:scrgbClr r="0" g="0" b="0">
                  <a:alpha val="50000"/>
                </a:scrgbClr>
              </a:outerShdw>
            </a:effectLst>
            <a:scene3d>
              <a:camera prst="orthographicFront"/>
              <a:lightRig rig="threePt" dir="t"/>
            </a:scene3d>
            <a:sp3d>
              <a:bevelT h="12700"/>
            </a:sp3d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cxnSp>
          <p:nvCxnSpPr>
            <p:cNvPr id="30" name="milestoneshape"/>
            <p:cNvCxnSpPr/>
            <p:nvPr>
              <p:custDataLst>
                <p:tags r:id="rId29"/>
              </p:custDataLst>
            </p:nvPr>
          </p:nvCxnSpPr>
          <p:spPr>
            <a:xfrm flipV="1">
              <a:off x="3658987" y="2095519"/>
              <a:ext cx="0" cy="825500"/>
            </a:xfrm>
            <a:prstGeom prst="line">
              <a:avLst/>
            </a:prstGeom>
            <a:ln w="15875">
              <a:solidFill>
                <a:srgbClr val="00B050"/>
              </a:solidFill>
            </a:ln>
            <a:effectLst>
              <a:outerShdw blurRad="63500">
                <a:scrgbClr r="0" g="0" b="0">
                  <a:alpha val="50000"/>
                </a:sc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milestoneshape"/>
            <p:cNvSpPr txBox="1"/>
            <p:nvPr>
              <p:custDataLst>
                <p:tags r:id="rId30"/>
              </p:custDataLst>
            </p:nvPr>
          </p:nvSpPr>
          <p:spPr>
            <a:xfrm>
              <a:off x="3909358" y="2857519"/>
              <a:ext cx="1103086" cy="539122"/>
            </a:xfrm>
            <a:prstGeom prst="rect">
              <a:avLst/>
            </a:prstGeom>
            <a:noFill/>
            <a:ln>
              <a:solidFill>
                <a:srgbClr val="00B050"/>
              </a:solidFill>
            </a:ln>
          </p:spPr>
          <p:txBody>
            <a:bodyPr vert="horz" wrap="square" lIns="88900" tIns="44450" rIns="88900" bIns="44450" rtlCol="0" anchorCtr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sz="1200" dirty="0" smtClean="0"/>
                <a:t>42 Million Customer</a:t>
              </a:r>
            </a:p>
            <a:p>
              <a:pPr>
                <a:lnSpc>
                  <a:spcPct val="80000"/>
                </a:lnSpc>
              </a:pPr>
              <a:r>
                <a:rPr lang="en-US" sz="1200" dirty="0" smtClean="0"/>
                <a:t>Accounts*</a:t>
              </a:r>
              <a:endParaRPr lang="en-US" sz="1200" dirty="0"/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4078514" y="4347029"/>
            <a:ext cx="1331686" cy="1301122"/>
            <a:chOff x="3658987" y="2095519"/>
            <a:chExt cx="1331686" cy="1301122"/>
          </a:xfrm>
        </p:grpSpPr>
        <p:sp>
          <p:nvSpPr>
            <p:cNvPr id="33" name="milestoneshape"/>
            <p:cNvSpPr/>
            <p:nvPr/>
          </p:nvSpPr>
          <p:spPr>
            <a:xfrm rot="16200000">
              <a:off x="3658987" y="2921019"/>
              <a:ext cx="190500" cy="190500"/>
            </a:xfrm>
            <a:prstGeom prst="flowChartMerge">
              <a:avLst/>
            </a:prstGeom>
            <a:solidFill>
              <a:srgbClr val="009999"/>
            </a:solidFill>
            <a:ln w="25400" cap="flat" cmpd="sng" algn="ctr">
              <a:solidFill>
                <a:srgbClr val="00B050"/>
              </a:solidFill>
              <a:prstDash val="solid"/>
            </a:ln>
            <a:effectLst>
              <a:outerShdw blurRad="63500">
                <a:scrgbClr r="0" g="0" b="0">
                  <a:alpha val="50000"/>
                </a:scrgbClr>
              </a:outerShdw>
            </a:effectLst>
            <a:scene3d>
              <a:camera prst="orthographicFront"/>
              <a:lightRig rig="threePt" dir="t"/>
            </a:scene3d>
            <a:sp3d>
              <a:bevelT h="12700"/>
            </a:sp3d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cxnSp>
          <p:nvCxnSpPr>
            <p:cNvPr id="34" name="milestoneshape"/>
            <p:cNvCxnSpPr/>
            <p:nvPr>
              <p:custDataLst>
                <p:tags r:id="rId27"/>
              </p:custDataLst>
            </p:nvPr>
          </p:nvCxnSpPr>
          <p:spPr>
            <a:xfrm flipV="1">
              <a:off x="3658987" y="2095519"/>
              <a:ext cx="0" cy="825500"/>
            </a:xfrm>
            <a:prstGeom prst="line">
              <a:avLst/>
            </a:prstGeom>
            <a:ln w="15875">
              <a:solidFill>
                <a:srgbClr val="00B050"/>
              </a:solidFill>
            </a:ln>
            <a:effectLst>
              <a:outerShdw blurRad="63500">
                <a:scrgbClr r="0" g="0" b="0">
                  <a:alpha val="50000"/>
                </a:sc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milestoneshape"/>
            <p:cNvSpPr txBox="1"/>
            <p:nvPr>
              <p:custDataLst>
                <p:tags r:id="rId28"/>
              </p:custDataLst>
            </p:nvPr>
          </p:nvSpPr>
          <p:spPr>
            <a:xfrm>
              <a:off x="3887587" y="2857519"/>
              <a:ext cx="1103086" cy="539122"/>
            </a:xfrm>
            <a:prstGeom prst="rect">
              <a:avLst/>
            </a:prstGeom>
            <a:noFill/>
            <a:ln>
              <a:solidFill>
                <a:srgbClr val="00B050"/>
              </a:solidFill>
            </a:ln>
          </p:spPr>
          <p:txBody>
            <a:bodyPr vert="horz" wrap="square" lIns="88900" tIns="44450" rIns="88900" bIns="44450" rtlCol="0" anchorCtr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sz="1200" dirty="0" smtClean="0"/>
                <a:t>26 Million Customer</a:t>
              </a:r>
            </a:p>
            <a:p>
              <a:pPr>
                <a:lnSpc>
                  <a:spcPct val="80000"/>
                </a:lnSpc>
              </a:pPr>
              <a:r>
                <a:rPr lang="en-US" sz="1200" dirty="0" smtClean="0"/>
                <a:t>Accounts*</a:t>
              </a:r>
              <a:endParaRPr lang="en-US" sz="1200" dirty="0"/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2514600" y="4347029"/>
            <a:ext cx="1331686" cy="1301122"/>
            <a:chOff x="3658987" y="2095519"/>
            <a:chExt cx="1331686" cy="1301122"/>
          </a:xfrm>
        </p:grpSpPr>
        <p:sp>
          <p:nvSpPr>
            <p:cNvPr id="37" name="milestoneshape"/>
            <p:cNvSpPr/>
            <p:nvPr/>
          </p:nvSpPr>
          <p:spPr>
            <a:xfrm rot="16200000">
              <a:off x="3658987" y="2921019"/>
              <a:ext cx="190500" cy="190500"/>
            </a:xfrm>
            <a:prstGeom prst="flowChartMerge">
              <a:avLst/>
            </a:prstGeom>
            <a:solidFill>
              <a:srgbClr val="009999"/>
            </a:solidFill>
            <a:ln w="25400" cap="flat" cmpd="sng" algn="ctr">
              <a:solidFill>
                <a:srgbClr val="00B050"/>
              </a:solidFill>
              <a:prstDash val="solid"/>
            </a:ln>
            <a:effectLst>
              <a:outerShdw blurRad="63500">
                <a:scrgbClr r="0" g="0" b="0">
                  <a:alpha val="50000"/>
                </a:scrgbClr>
              </a:outerShdw>
            </a:effectLst>
            <a:scene3d>
              <a:camera prst="orthographicFront"/>
              <a:lightRig rig="threePt" dir="t"/>
            </a:scene3d>
            <a:sp3d>
              <a:bevelT h="12700"/>
            </a:sp3d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cxnSp>
          <p:nvCxnSpPr>
            <p:cNvPr id="38" name="milestoneshape"/>
            <p:cNvCxnSpPr/>
            <p:nvPr>
              <p:custDataLst>
                <p:tags r:id="rId25"/>
              </p:custDataLst>
            </p:nvPr>
          </p:nvCxnSpPr>
          <p:spPr>
            <a:xfrm flipV="1">
              <a:off x="3658987" y="2095519"/>
              <a:ext cx="0" cy="825500"/>
            </a:xfrm>
            <a:prstGeom prst="line">
              <a:avLst/>
            </a:prstGeom>
            <a:ln w="15875">
              <a:solidFill>
                <a:srgbClr val="00B050"/>
              </a:solidFill>
            </a:ln>
            <a:effectLst>
              <a:outerShdw blurRad="63500">
                <a:scrgbClr r="0" g="0" b="0">
                  <a:alpha val="50000"/>
                </a:sc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milestoneshape"/>
            <p:cNvSpPr txBox="1"/>
            <p:nvPr>
              <p:custDataLst>
                <p:tags r:id="rId26"/>
              </p:custDataLst>
            </p:nvPr>
          </p:nvSpPr>
          <p:spPr>
            <a:xfrm>
              <a:off x="3887587" y="2857519"/>
              <a:ext cx="1103086" cy="539122"/>
            </a:xfrm>
            <a:prstGeom prst="rect">
              <a:avLst/>
            </a:prstGeom>
            <a:noFill/>
            <a:ln>
              <a:solidFill>
                <a:srgbClr val="00B050"/>
              </a:solidFill>
            </a:ln>
          </p:spPr>
          <p:txBody>
            <a:bodyPr vert="horz" wrap="square" lIns="88900" tIns="44450" rIns="88900" bIns="44450" rtlCol="0" anchorCtr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sz="1200" dirty="0" smtClean="0"/>
                <a:t>12 Million Customer Accounts*</a:t>
              </a:r>
              <a:endParaRPr lang="en-US" sz="1200" dirty="0"/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1955800" y="2138015"/>
            <a:ext cx="1625600" cy="1748186"/>
            <a:chOff x="3658987" y="2857519"/>
            <a:chExt cx="1916817" cy="1628239"/>
          </a:xfrm>
        </p:grpSpPr>
        <p:sp>
          <p:nvSpPr>
            <p:cNvPr id="41" name="milestoneshape"/>
            <p:cNvSpPr/>
            <p:nvPr/>
          </p:nvSpPr>
          <p:spPr>
            <a:xfrm rot="16200000">
              <a:off x="3658987" y="2921019"/>
              <a:ext cx="190500" cy="190500"/>
            </a:xfrm>
            <a:prstGeom prst="flowChartMerge">
              <a:avLst/>
            </a:prstGeom>
            <a:solidFill>
              <a:srgbClr val="0072BC"/>
            </a:solidFill>
            <a:ln w="25400" cap="flat" cmpd="sng" algn="ctr">
              <a:noFill/>
              <a:prstDash val="solid"/>
            </a:ln>
            <a:effectLst>
              <a:outerShdw blurRad="63500">
                <a:scrgbClr r="0" g="0" b="0">
                  <a:alpha val="50000"/>
                </a:scrgbClr>
              </a:outerShdw>
            </a:effectLst>
            <a:scene3d>
              <a:camera prst="orthographicFront"/>
              <a:lightRig rig="threePt" dir="t"/>
            </a:scene3d>
            <a:sp3d>
              <a:bevelT h="12700"/>
            </a:sp3d>
            <a:extLst>
              <a:ext uri="{91240B29-F687-4f45-9708-019B960494DF}">
                <a14:hiddenLine xmlns:a14="http://schemas.microsoft.com/office/drawing/2010/main" w="254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  <p:cxnSp>
          <p:nvCxnSpPr>
            <p:cNvPr id="42" name="milestoneshape"/>
            <p:cNvCxnSpPr/>
            <p:nvPr>
              <p:custDataLst>
                <p:tags r:id="rId22"/>
              </p:custDataLst>
            </p:nvPr>
          </p:nvCxnSpPr>
          <p:spPr>
            <a:xfrm>
              <a:off x="3658987" y="2921019"/>
              <a:ext cx="0" cy="1564739"/>
            </a:xfrm>
            <a:prstGeom prst="line">
              <a:avLst/>
            </a:prstGeom>
            <a:ln w="15875">
              <a:solidFill>
                <a:schemeClr val="accent1"/>
              </a:solidFill>
            </a:ln>
            <a:effectLst>
              <a:outerShdw blurRad="63500">
                <a:scrgbClr r="0" g="0" b="0">
                  <a:alpha val="50000"/>
                </a:sc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milestoneshape"/>
            <p:cNvSpPr txBox="1"/>
            <p:nvPr>
              <p:custDataLst>
                <p:tags r:id="rId23"/>
              </p:custDataLst>
            </p:nvPr>
          </p:nvSpPr>
          <p:spPr>
            <a:xfrm>
              <a:off x="3811387" y="2857519"/>
              <a:ext cx="1764417" cy="364535"/>
            </a:xfrm>
            <a:prstGeom prst="rect">
              <a:avLst/>
            </a:prstGeom>
            <a:noFill/>
          </p:spPr>
          <p:txBody>
            <a:bodyPr vert="horz" wrap="square" lIns="88900" tIns="44450" rIns="88900" bIns="44450" rtlCol="0" anchorCtr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sz="1200" dirty="0" smtClean="0"/>
                <a:t>NAESB ESPI Standard Ratified</a:t>
              </a:r>
              <a:endParaRPr lang="en-US" sz="1200" dirty="0"/>
            </a:p>
          </p:txBody>
        </p:sp>
        <p:sp>
          <p:nvSpPr>
            <p:cNvPr id="44" name="milestoneshape"/>
            <p:cNvSpPr txBox="1"/>
            <p:nvPr>
              <p:custDataLst>
                <p:tags r:id="rId24"/>
              </p:custDataLst>
            </p:nvPr>
          </p:nvSpPr>
          <p:spPr>
            <a:xfrm>
              <a:off x="3811387" y="3208266"/>
              <a:ext cx="1397001" cy="228600"/>
            </a:xfrm>
            <a:prstGeom prst="rect">
              <a:avLst/>
            </a:prstGeom>
            <a:noFill/>
          </p:spPr>
          <p:txBody>
            <a:bodyPr vert="horz" wrap="none" lIns="88900" tIns="1270" rIns="88900" bIns="44450" rtlCol="0" anchorCtr="0">
              <a:noAutofit/>
            </a:bodyPr>
            <a:lstStyle/>
            <a:p>
              <a:r>
                <a:rPr lang="en-US" sz="1200" dirty="0" smtClean="0">
                  <a:solidFill>
                    <a:schemeClr val="tx2"/>
                  </a:solidFill>
                </a:rPr>
                <a:t>10/2011</a:t>
              </a:r>
              <a:endParaRPr lang="en-US" sz="1200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4191000" y="2362201"/>
            <a:ext cx="955640" cy="1524000"/>
            <a:chOff x="3160157" y="2857519"/>
            <a:chExt cx="1676395" cy="1450687"/>
          </a:xfrm>
        </p:grpSpPr>
        <p:sp>
          <p:nvSpPr>
            <p:cNvPr id="46" name="milestoneshape"/>
            <p:cNvSpPr/>
            <p:nvPr/>
          </p:nvSpPr>
          <p:spPr>
            <a:xfrm rot="16200000">
              <a:off x="3185622" y="2921020"/>
              <a:ext cx="190500" cy="190500"/>
            </a:xfrm>
            <a:prstGeom prst="flowChartMerge">
              <a:avLst/>
            </a:prstGeom>
            <a:solidFill>
              <a:srgbClr val="0072BC"/>
            </a:solidFill>
            <a:ln w="25400" cap="flat" cmpd="sng" algn="ctr">
              <a:noFill/>
              <a:prstDash val="solid"/>
            </a:ln>
            <a:effectLst>
              <a:outerShdw blurRad="63500">
                <a:scrgbClr r="0" g="0" b="0">
                  <a:alpha val="50000"/>
                </a:scrgbClr>
              </a:outerShdw>
            </a:effectLst>
            <a:scene3d>
              <a:camera prst="orthographicFront"/>
              <a:lightRig rig="threePt" dir="t"/>
            </a:scene3d>
            <a:sp3d>
              <a:bevelT h="12700"/>
            </a:sp3d>
            <a:extLst>
              <a:ext uri="{91240B29-F687-4f45-9708-019B960494DF}">
                <a14:hiddenLine xmlns:a14="http://schemas.microsoft.com/office/drawing/2010/main" w="254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cxnSp>
          <p:nvCxnSpPr>
            <p:cNvPr id="47" name="milestoneshape"/>
            <p:cNvCxnSpPr/>
            <p:nvPr>
              <p:custDataLst>
                <p:tags r:id="rId19"/>
              </p:custDataLst>
            </p:nvPr>
          </p:nvCxnSpPr>
          <p:spPr>
            <a:xfrm>
              <a:off x="3160157" y="2921019"/>
              <a:ext cx="0" cy="1387187"/>
            </a:xfrm>
            <a:prstGeom prst="line">
              <a:avLst/>
            </a:prstGeom>
            <a:ln w="15875">
              <a:solidFill>
                <a:schemeClr val="accent1"/>
              </a:solidFill>
            </a:ln>
            <a:effectLst>
              <a:outerShdw blurRad="63500">
                <a:scrgbClr r="0" g="0" b="0">
                  <a:alpha val="50000"/>
                </a:sc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milestoneshape"/>
            <p:cNvSpPr txBox="1"/>
            <p:nvPr>
              <p:custDataLst>
                <p:tags r:id="rId20"/>
              </p:custDataLst>
            </p:nvPr>
          </p:nvSpPr>
          <p:spPr>
            <a:xfrm>
              <a:off x="3312552" y="2857519"/>
              <a:ext cx="1524000" cy="653813"/>
            </a:xfrm>
            <a:prstGeom prst="rect">
              <a:avLst/>
            </a:prstGeom>
            <a:noFill/>
          </p:spPr>
          <p:txBody>
            <a:bodyPr vert="horz" wrap="square" lIns="88900" tIns="44450" rIns="88900" bIns="44450" rtlCol="0" anchorCtr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sz="1200" dirty="0" smtClean="0"/>
                <a:t>HEY Update w/Green Button</a:t>
              </a:r>
              <a:endParaRPr lang="en-US" sz="1200" dirty="0"/>
            </a:p>
          </p:txBody>
        </p:sp>
        <p:sp>
          <p:nvSpPr>
            <p:cNvPr id="49" name="milestoneshape"/>
            <p:cNvSpPr txBox="1"/>
            <p:nvPr>
              <p:custDataLst>
                <p:tags r:id="rId21"/>
              </p:custDataLst>
            </p:nvPr>
          </p:nvSpPr>
          <p:spPr>
            <a:xfrm>
              <a:off x="3312552" y="3664694"/>
              <a:ext cx="1397000" cy="228600"/>
            </a:xfrm>
            <a:prstGeom prst="rect">
              <a:avLst/>
            </a:prstGeom>
            <a:noFill/>
          </p:spPr>
          <p:txBody>
            <a:bodyPr vert="horz" wrap="none" lIns="88900" tIns="1270" rIns="88900" bIns="44450" rtlCol="0" anchorCtr="0">
              <a:noAutofit/>
            </a:bodyPr>
            <a:lstStyle/>
            <a:p>
              <a:r>
                <a:rPr lang="en-US" sz="1100" dirty="0" smtClean="0">
                  <a:solidFill>
                    <a:schemeClr val="tx2"/>
                  </a:solidFill>
                </a:rPr>
                <a:t>4/2013</a:t>
              </a:r>
              <a:endParaRPr lang="en-US" sz="1100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5181600" y="2397660"/>
            <a:ext cx="1421709" cy="1564740"/>
            <a:chOff x="3658987" y="2857519"/>
            <a:chExt cx="1676400" cy="1752600"/>
          </a:xfrm>
        </p:grpSpPr>
        <p:sp>
          <p:nvSpPr>
            <p:cNvPr id="51" name="milestoneshape"/>
            <p:cNvSpPr/>
            <p:nvPr/>
          </p:nvSpPr>
          <p:spPr>
            <a:xfrm rot="16200000">
              <a:off x="3658987" y="2921019"/>
              <a:ext cx="190500" cy="190500"/>
            </a:xfrm>
            <a:prstGeom prst="flowChartMerge">
              <a:avLst/>
            </a:prstGeom>
            <a:solidFill>
              <a:srgbClr val="0072BC"/>
            </a:solidFill>
            <a:ln w="25400" cap="flat" cmpd="sng" algn="ctr">
              <a:noFill/>
              <a:prstDash val="solid"/>
            </a:ln>
            <a:effectLst>
              <a:outerShdw blurRad="63500">
                <a:scrgbClr r="0" g="0" b="0">
                  <a:alpha val="50000"/>
                </a:scrgbClr>
              </a:outerShdw>
            </a:effectLst>
            <a:scene3d>
              <a:camera prst="orthographicFront"/>
              <a:lightRig rig="threePt" dir="t"/>
            </a:scene3d>
            <a:sp3d>
              <a:bevelT h="12700"/>
            </a:sp3d>
            <a:extLst>
              <a:ext uri="{91240B29-F687-4f45-9708-019B960494DF}">
                <a14:hiddenLine xmlns:a14="http://schemas.microsoft.com/office/drawing/2010/main" w="254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cxnSp>
          <p:nvCxnSpPr>
            <p:cNvPr id="52" name="milestoneshape"/>
            <p:cNvCxnSpPr/>
            <p:nvPr>
              <p:custDataLst>
                <p:tags r:id="rId16"/>
              </p:custDataLst>
            </p:nvPr>
          </p:nvCxnSpPr>
          <p:spPr>
            <a:xfrm>
              <a:off x="3658987" y="2921019"/>
              <a:ext cx="12700" cy="1689100"/>
            </a:xfrm>
            <a:prstGeom prst="line">
              <a:avLst/>
            </a:prstGeom>
            <a:ln w="15875">
              <a:solidFill>
                <a:schemeClr val="accent1"/>
              </a:solidFill>
            </a:ln>
            <a:effectLst>
              <a:outerShdw blurRad="63500">
                <a:scrgbClr r="0" g="0" b="0">
                  <a:alpha val="50000"/>
                </a:sc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milestoneshape"/>
            <p:cNvSpPr txBox="1"/>
            <p:nvPr>
              <p:custDataLst>
                <p:tags r:id="rId17"/>
              </p:custDataLst>
            </p:nvPr>
          </p:nvSpPr>
          <p:spPr>
            <a:xfrm>
              <a:off x="3811387" y="2857519"/>
              <a:ext cx="1524000" cy="769318"/>
            </a:xfrm>
            <a:prstGeom prst="rect">
              <a:avLst/>
            </a:prstGeom>
            <a:noFill/>
          </p:spPr>
          <p:txBody>
            <a:bodyPr vert="horz" wrap="square" lIns="88900" tIns="44450" rIns="88900" bIns="44450" rtlCol="0" anchorCtr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sz="1200" dirty="0" smtClean="0"/>
                <a:t>Presidential Memorandum to Federal Agencies</a:t>
              </a:r>
              <a:endParaRPr lang="en-US" sz="1200" dirty="0"/>
            </a:p>
          </p:txBody>
        </p:sp>
        <p:sp>
          <p:nvSpPr>
            <p:cNvPr id="54" name="milestoneshape"/>
            <p:cNvSpPr txBox="1"/>
            <p:nvPr>
              <p:custDataLst>
                <p:tags r:id="rId18"/>
              </p:custDataLst>
            </p:nvPr>
          </p:nvSpPr>
          <p:spPr>
            <a:xfrm>
              <a:off x="3811387" y="3727579"/>
              <a:ext cx="1397001" cy="285101"/>
            </a:xfrm>
            <a:prstGeom prst="rect">
              <a:avLst/>
            </a:prstGeom>
            <a:noFill/>
          </p:spPr>
          <p:txBody>
            <a:bodyPr vert="horz" wrap="none" lIns="88900" tIns="1270" rIns="88900" bIns="44450" rtlCol="0" anchorCtr="0">
              <a:noAutofit/>
            </a:bodyPr>
            <a:lstStyle/>
            <a:p>
              <a:r>
                <a:rPr lang="en-US" sz="1100" dirty="0" smtClean="0">
                  <a:solidFill>
                    <a:schemeClr val="tx2"/>
                  </a:solidFill>
                </a:rPr>
                <a:t>12/2013</a:t>
              </a:r>
              <a:endParaRPr lang="en-US" sz="1100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67" name="Group 66"/>
          <p:cNvGrpSpPr/>
          <p:nvPr/>
        </p:nvGrpSpPr>
        <p:grpSpPr>
          <a:xfrm>
            <a:off x="6096000" y="2971798"/>
            <a:ext cx="1371600" cy="984739"/>
            <a:chOff x="3658987" y="2658821"/>
            <a:chExt cx="1617314" cy="1192185"/>
          </a:xfrm>
        </p:grpSpPr>
        <p:sp>
          <p:nvSpPr>
            <p:cNvPr id="68" name="milestoneshape"/>
            <p:cNvSpPr/>
            <p:nvPr/>
          </p:nvSpPr>
          <p:spPr>
            <a:xfrm rot="16200000">
              <a:off x="3658987" y="2758170"/>
              <a:ext cx="190500" cy="190500"/>
            </a:xfrm>
            <a:prstGeom prst="flowChartMerge">
              <a:avLst/>
            </a:prstGeom>
            <a:solidFill>
              <a:srgbClr val="0072BC"/>
            </a:solidFill>
            <a:ln w="25400" cap="flat" cmpd="sng" algn="ctr">
              <a:noFill/>
              <a:prstDash val="solid"/>
            </a:ln>
            <a:effectLst>
              <a:outerShdw blurRad="63500">
                <a:scrgbClr r="0" g="0" b="0">
                  <a:alpha val="50000"/>
                </a:scrgbClr>
              </a:outerShdw>
            </a:effectLst>
            <a:scene3d>
              <a:camera prst="orthographicFront"/>
              <a:lightRig rig="threePt" dir="t"/>
            </a:scene3d>
            <a:sp3d>
              <a:bevelT h="12700"/>
            </a:sp3d>
            <a:extLst>
              <a:ext uri="{91240B29-F687-4f45-9708-019B960494DF}">
                <a14:hiddenLine xmlns:a14="http://schemas.microsoft.com/office/drawing/2010/main" w="254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cxnSp>
          <p:nvCxnSpPr>
            <p:cNvPr id="69" name="milestoneshape"/>
            <p:cNvCxnSpPr/>
            <p:nvPr>
              <p:custDataLst>
                <p:tags r:id="rId13"/>
              </p:custDataLst>
            </p:nvPr>
          </p:nvCxnSpPr>
          <p:spPr>
            <a:xfrm>
              <a:off x="3658987" y="2921019"/>
              <a:ext cx="0" cy="929987"/>
            </a:xfrm>
            <a:prstGeom prst="line">
              <a:avLst/>
            </a:prstGeom>
            <a:ln w="15875">
              <a:solidFill>
                <a:schemeClr val="accent1"/>
              </a:solidFill>
            </a:ln>
            <a:effectLst>
              <a:outerShdw blurRad="63500">
                <a:scrgbClr r="0" g="0" b="0">
                  <a:alpha val="50000"/>
                </a:sc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milestoneshape"/>
            <p:cNvSpPr txBox="1"/>
            <p:nvPr>
              <p:custDataLst>
                <p:tags r:id="rId14"/>
              </p:custDataLst>
            </p:nvPr>
          </p:nvSpPr>
          <p:spPr>
            <a:xfrm>
              <a:off x="3752301" y="2658821"/>
              <a:ext cx="1524000" cy="473839"/>
            </a:xfrm>
            <a:prstGeom prst="rect">
              <a:avLst/>
            </a:prstGeom>
            <a:noFill/>
          </p:spPr>
          <p:txBody>
            <a:bodyPr vert="horz" wrap="square" lIns="88900" tIns="44450" rIns="88900" bIns="44450" rtlCol="0" anchorCtr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sz="1200" dirty="0" smtClean="0"/>
                <a:t>DMD Certifications</a:t>
              </a:r>
              <a:endParaRPr lang="en-US" sz="1200" dirty="0"/>
            </a:p>
          </p:txBody>
        </p:sp>
        <p:sp>
          <p:nvSpPr>
            <p:cNvPr id="71" name="milestoneshape"/>
            <p:cNvSpPr txBox="1"/>
            <p:nvPr>
              <p:custDataLst>
                <p:tags r:id="rId15"/>
              </p:custDataLst>
            </p:nvPr>
          </p:nvSpPr>
          <p:spPr>
            <a:xfrm>
              <a:off x="3748838" y="3131082"/>
              <a:ext cx="1397000" cy="358013"/>
            </a:xfrm>
            <a:prstGeom prst="rect">
              <a:avLst/>
            </a:prstGeom>
            <a:noFill/>
          </p:spPr>
          <p:txBody>
            <a:bodyPr vert="horz" wrap="none" lIns="88900" tIns="1270" rIns="88900" bIns="44450" rtlCol="0" anchorCtr="0">
              <a:noAutofit/>
            </a:bodyPr>
            <a:lstStyle/>
            <a:p>
              <a:r>
                <a:rPr lang="en-US" sz="1100" dirty="0" smtClean="0">
                  <a:solidFill>
                    <a:schemeClr val="tx2"/>
                  </a:solidFill>
                </a:rPr>
                <a:t>2H/2014</a:t>
              </a:r>
              <a:endParaRPr lang="en-US" sz="1100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72" name="Group 71"/>
          <p:cNvGrpSpPr/>
          <p:nvPr/>
        </p:nvGrpSpPr>
        <p:grpSpPr>
          <a:xfrm>
            <a:off x="3048001" y="3232342"/>
            <a:ext cx="1368662" cy="653854"/>
            <a:chOff x="3552024" y="2857519"/>
            <a:chExt cx="1613850" cy="762000"/>
          </a:xfrm>
        </p:grpSpPr>
        <p:sp>
          <p:nvSpPr>
            <p:cNvPr id="73" name="milestoneshape"/>
            <p:cNvSpPr/>
            <p:nvPr/>
          </p:nvSpPr>
          <p:spPr>
            <a:xfrm rot="16200000">
              <a:off x="3552024" y="2921019"/>
              <a:ext cx="190501" cy="190500"/>
            </a:xfrm>
            <a:prstGeom prst="flowChartMerge">
              <a:avLst/>
            </a:prstGeom>
            <a:solidFill>
              <a:srgbClr val="0072BC"/>
            </a:solidFill>
            <a:ln w="25400" cap="flat" cmpd="sng" algn="ctr">
              <a:noFill/>
              <a:prstDash val="solid"/>
            </a:ln>
            <a:effectLst>
              <a:outerShdw blurRad="63500">
                <a:scrgbClr r="0" g="0" b="0">
                  <a:alpha val="50000"/>
                </a:scrgbClr>
              </a:outerShdw>
            </a:effectLst>
            <a:scene3d>
              <a:camera prst="orthographicFront"/>
              <a:lightRig rig="threePt" dir="t"/>
            </a:scene3d>
            <a:sp3d>
              <a:bevelT h="12700"/>
            </a:sp3d>
            <a:extLst>
              <a:ext uri="{91240B29-F687-4f45-9708-019B960494DF}">
                <a14:hiddenLine xmlns:a14="http://schemas.microsoft.com/office/drawing/2010/main" w="254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  <p:cxnSp>
          <p:nvCxnSpPr>
            <p:cNvPr id="74" name="milestoneshape"/>
            <p:cNvCxnSpPr/>
            <p:nvPr>
              <p:custDataLst>
                <p:tags r:id="rId10"/>
              </p:custDataLst>
            </p:nvPr>
          </p:nvCxnSpPr>
          <p:spPr>
            <a:xfrm>
              <a:off x="3552024" y="2921019"/>
              <a:ext cx="0" cy="698500"/>
            </a:xfrm>
            <a:prstGeom prst="line">
              <a:avLst/>
            </a:prstGeom>
            <a:ln w="15875">
              <a:solidFill>
                <a:schemeClr val="accent1"/>
              </a:solidFill>
            </a:ln>
            <a:effectLst>
              <a:outerShdw blurRad="63500">
                <a:scrgbClr r="0" g="0" b="0">
                  <a:alpha val="50000"/>
                </a:sc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milestoneshape"/>
            <p:cNvSpPr txBox="1"/>
            <p:nvPr>
              <p:custDataLst>
                <p:tags r:id="rId11"/>
              </p:custDataLst>
            </p:nvPr>
          </p:nvSpPr>
          <p:spPr>
            <a:xfrm>
              <a:off x="3641874" y="2857519"/>
              <a:ext cx="1524000" cy="441659"/>
            </a:xfrm>
            <a:prstGeom prst="rect">
              <a:avLst/>
            </a:prstGeom>
            <a:noFill/>
          </p:spPr>
          <p:txBody>
            <a:bodyPr vert="horz" wrap="square" lIns="88900" tIns="44450" rIns="88900" bIns="44450" rtlCol="0" anchorCtr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sz="1400" dirty="0" smtClean="0"/>
                <a:t>DOE Apps </a:t>
              </a:r>
              <a:br>
                <a:rPr lang="en-US" sz="1400" dirty="0" smtClean="0"/>
              </a:br>
              <a:r>
                <a:rPr lang="en-US" sz="1400" dirty="0" smtClean="0"/>
                <a:t>for Energy</a:t>
              </a:r>
              <a:endParaRPr lang="en-US" sz="1400" dirty="0"/>
            </a:p>
          </p:txBody>
        </p:sp>
        <p:sp>
          <p:nvSpPr>
            <p:cNvPr id="76" name="milestoneshape"/>
            <p:cNvSpPr txBox="1"/>
            <p:nvPr>
              <p:custDataLst>
                <p:tags r:id="rId12"/>
              </p:custDataLst>
            </p:nvPr>
          </p:nvSpPr>
          <p:spPr>
            <a:xfrm>
              <a:off x="3641874" y="3264310"/>
              <a:ext cx="1397002" cy="228600"/>
            </a:xfrm>
            <a:prstGeom prst="rect">
              <a:avLst/>
            </a:prstGeom>
            <a:noFill/>
          </p:spPr>
          <p:txBody>
            <a:bodyPr vert="horz" wrap="none" lIns="88900" tIns="1270" rIns="88900" bIns="44450" rtlCol="0" anchorCtr="0">
              <a:noAutofit/>
            </a:bodyPr>
            <a:lstStyle/>
            <a:p>
              <a:r>
                <a:rPr lang="en-US" sz="1200" dirty="0" smtClean="0">
                  <a:solidFill>
                    <a:schemeClr val="tx2"/>
                  </a:solidFill>
                </a:rPr>
                <a:t>5/2012</a:t>
              </a:r>
              <a:endParaRPr lang="en-US" sz="1200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77" name="Group 76"/>
          <p:cNvGrpSpPr/>
          <p:nvPr/>
        </p:nvGrpSpPr>
        <p:grpSpPr>
          <a:xfrm>
            <a:off x="5029200" y="1524000"/>
            <a:ext cx="1421709" cy="2362200"/>
            <a:chOff x="3658987" y="2857519"/>
            <a:chExt cx="1676400" cy="2362200"/>
          </a:xfrm>
        </p:grpSpPr>
        <p:sp>
          <p:nvSpPr>
            <p:cNvPr id="78" name="milestoneshape"/>
            <p:cNvSpPr/>
            <p:nvPr/>
          </p:nvSpPr>
          <p:spPr>
            <a:xfrm rot="16200000">
              <a:off x="3658987" y="2921019"/>
              <a:ext cx="190500" cy="190500"/>
            </a:xfrm>
            <a:prstGeom prst="flowChartMerge">
              <a:avLst/>
            </a:prstGeom>
            <a:solidFill>
              <a:srgbClr val="0072BC"/>
            </a:solidFill>
            <a:ln w="25400" cap="flat" cmpd="sng" algn="ctr">
              <a:noFill/>
              <a:prstDash val="solid"/>
            </a:ln>
            <a:effectLst>
              <a:outerShdw blurRad="63500">
                <a:scrgbClr r="0" g="0" b="0">
                  <a:alpha val="50000"/>
                </a:scrgbClr>
              </a:outerShdw>
            </a:effectLst>
            <a:scene3d>
              <a:camera prst="orthographicFront"/>
              <a:lightRig rig="threePt" dir="t"/>
            </a:scene3d>
            <a:sp3d>
              <a:bevelT h="12700"/>
            </a:sp3d>
            <a:extLst>
              <a:ext uri="{91240B29-F687-4f45-9708-019B960494DF}">
                <a14:hiddenLine xmlns:a14="http://schemas.microsoft.com/office/drawing/2010/main" w="254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cxnSp>
          <p:nvCxnSpPr>
            <p:cNvPr id="79" name="milestoneshape"/>
            <p:cNvCxnSpPr/>
            <p:nvPr>
              <p:custDataLst>
                <p:tags r:id="rId7"/>
              </p:custDataLst>
            </p:nvPr>
          </p:nvCxnSpPr>
          <p:spPr>
            <a:xfrm>
              <a:off x="3658987" y="2921019"/>
              <a:ext cx="0" cy="2298700"/>
            </a:xfrm>
            <a:prstGeom prst="line">
              <a:avLst/>
            </a:prstGeom>
            <a:ln w="15875">
              <a:solidFill>
                <a:schemeClr val="accent1"/>
              </a:solidFill>
            </a:ln>
            <a:effectLst>
              <a:outerShdw blurRad="63500">
                <a:scrgbClr r="0" g="0" b="0">
                  <a:alpha val="50000"/>
                </a:sc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milestoneshape"/>
            <p:cNvSpPr txBox="1"/>
            <p:nvPr>
              <p:custDataLst>
                <p:tags r:id="rId8"/>
              </p:custDataLst>
            </p:nvPr>
          </p:nvSpPr>
          <p:spPr>
            <a:xfrm>
              <a:off x="3811387" y="2857519"/>
              <a:ext cx="1524000" cy="539122"/>
            </a:xfrm>
            <a:prstGeom prst="rect">
              <a:avLst/>
            </a:prstGeom>
            <a:noFill/>
          </p:spPr>
          <p:txBody>
            <a:bodyPr vert="horz" wrap="square" lIns="88900" tIns="44450" rIns="88900" bIns="44450" rtlCol="0" anchorCtr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sz="1200" dirty="0" smtClean="0"/>
                <a:t>American Energy</a:t>
              </a:r>
              <a:br>
                <a:rPr lang="en-US" sz="1200" dirty="0" smtClean="0"/>
              </a:br>
              <a:r>
                <a:rPr lang="en-US" sz="1200" dirty="0" smtClean="0"/>
                <a:t>Data Challenge</a:t>
              </a:r>
              <a:endParaRPr lang="en-US" sz="1200" dirty="0"/>
            </a:p>
          </p:txBody>
        </p:sp>
        <p:sp>
          <p:nvSpPr>
            <p:cNvPr id="81" name="milestoneshape"/>
            <p:cNvSpPr txBox="1"/>
            <p:nvPr>
              <p:custDataLst>
                <p:tags r:id="rId9"/>
              </p:custDataLst>
            </p:nvPr>
          </p:nvSpPr>
          <p:spPr>
            <a:xfrm>
              <a:off x="3811387" y="3467119"/>
              <a:ext cx="1397001" cy="228600"/>
            </a:xfrm>
            <a:prstGeom prst="rect">
              <a:avLst/>
            </a:prstGeom>
            <a:noFill/>
          </p:spPr>
          <p:txBody>
            <a:bodyPr vert="horz" wrap="none" lIns="88900" tIns="1270" rIns="88900" bIns="44450" rtlCol="0" anchorCtr="0">
              <a:noAutofit/>
            </a:bodyPr>
            <a:lstStyle/>
            <a:p>
              <a:r>
                <a:rPr lang="en-US" sz="1100" dirty="0" smtClean="0">
                  <a:solidFill>
                    <a:schemeClr val="tx2"/>
                  </a:solidFill>
                </a:rPr>
                <a:t>11/2013</a:t>
              </a:r>
              <a:endParaRPr lang="en-US" sz="1100" dirty="0">
                <a:solidFill>
                  <a:schemeClr val="tx2"/>
                </a:solidFill>
              </a:endParaRPr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256148" y="6047601"/>
            <a:ext cx="889545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* Represents Customer Accounts with Access to Green Button Data – Primarily DMD; Actual Customer download numbers are not available</a:t>
            </a:r>
            <a:endParaRPr lang="en-US" sz="1100" dirty="0"/>
          </a:p>
        </p:txBody>
      </p:sp>
      <p:grpSp>
        <p:nvGrpSpPr>
          <p:cNvPr id="11" name="Group 10"/>
          <p:cNvGrpSpPr/>
          <p:nvPr/>
        </p:nvGrpSpPr>
        <p:grpSpPr>
          <a:xfrm>
            <a:off x="6705600" y="1515396"/>
            <a:ext cx="1524000" cy="2447003"/>
            <a:chOff x="5181600" y="1676400"/>
            <a:chExt cx="1524000" cy="2362200"/>
          </a:xfrm>
        </p:grpSpPr>
        <p:sp>
          <p:nvSpPr>
            <p:cNvPr id="87" name="milestoneshape"/>
            <p:cNvSpPr/>
            <p:nvPr/>
          </p:nvSpPr>
          <p:spPr>
            <a:xfrm rot="16200000">
              <a:off x="5167129" y="1754371"/>
              <a:ext cx="190500" cy="161558"/>
            </a:xfrm>
            <a:prstGeom prst="flowChartMerge">
              <a:avLst/>
            </a:prstGeom>
            <a:solidFill>
              <a:srgbClr val="0072BC"/>
            </a:solidFill>
            <a:ln w="25400" cap="flat" cmpd="sng" algn="ctr">
              <a:noFill/>
              <a:prstDash val="solid"/>
            </a:ln>
            <a:effectLst>
              <a:outerShdw blurRad="63500">
                <a:scrgbClr r="0" g="0" b="0">
                  <a:alpha val="50000"/>
                </a:scrgbClr>
              </a:outerShdw>
            </a:effectLst>
            <a:scene3d>
              <a:camera prst="orthographicFront"/>
              <a:lightRig rig="threePt" dir="t"/>
            </a:scene3d>
            <a:sp3d>
              <a:bevelT h="12700"/>
            </a:sp3d>
            <a:extLst>
              <a:ext uri="{91240B29-F687-4f45-9708-019B960494DF}">
                <a14:hiddenLine xmlns:a14="http://schemas.microsoft.com/office/drawing/2010/main" w="254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cxnSp>
          <p:nvCxnSpPr>
            <p:cNvPr id="88" name="milestoneshape"/>
            <p:cNvCxnSpPr/>
            <p:nvPr>
              <p:custDataLst>
                <p:tags r:id="rId4"/>
              </p:custDataLst>
            </p:nvPr>
          </p:nvCxnSpPr>
          <p:spPr>
            <a:xfrm>
              <a:off x="5181600" y="1739900"/>
              <a:ext cx="0" cy="2298700"/>
            </a:xfrm>
            <a:prstGeom prst="line">
              <a:avLst/>
            </a:prstGeom>
            <a:ln w="15875">
              <a:solidFill>
                <a:schemeClr val="accent1"/>
              </a:solidFill>
            </a:ln>
            <a:effectLst>
              <a:outerShdw blurRad="63500">
                <a:scrgbClr r="0" g="0" b="0">
                  <a:alpha val="50000"/>
                </a:sc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9" name="milestoneshape"/>
            <p:cNvSpPr txBox="1"/>
            <p:nvPr>
              <p:custDataLst>
                <p:tags r:id="rId5"/>
              </p:custDataLst>
            </p:nvPr>
          </p:nvSpPr>
          <p:spPr>
            <a:xfrm>
              <a:off x="5310846" y="1676400"/>
              <a:ext cx="1394754" cy="520438"/>
            </a:xfrm>
            <a:prstGeom prst="rect">
              <a:avLst/>
            </a:prstGeom>
            <a:noFill/>
          </p:spPr>
          <p:txBody>
            <a:bodyPr vert="horz" wrap="square" lIns="88900" tIns="44450" rIns="88900" bIns="44450" rtlCol="0" anchorCtr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sz="1200" dirty="0" smtClean="0"/>
                <a:t>Green Button</a:t>
              </a:r>
            </a:p>
            <a:p>
              <a:pPr>
                <a:lnSpc>
                  <a:spcPct val="80000"/>
                </a:lnSpc>
              </a:pPr>
              <a:r>
                <a:rPr lang="en-US" sz="1200" dirty="0" smtClean="0"/>
                <a:t>CMD Certifications</a:t>
              </a:r>
              <a:endParaRPr lang="en-US" sz="1200" dirty="0"/>
            </a:p>
          </p:txBody>
        </p:sp>
        <p:sp>
          <p:nvSpPr>
            <p:cNvPr id="90" name="milestoneshape"/>
            <p:cNvSpPr txBox="1"/>
            <p:nvPr>
              <p:custDataLst>
                <p:tags r:id="rId6"/>
              </p:custDataLst>
            </p:nvPr>
          </p:nvSpPr>
          <p:spPr>
            <a:xfrm>
              <a:off x="5310846" y="2286000"/>
              <a:ext cx="1184758" cy="228600"/>
            </a:xfrm>
            <a:prstGeom prst="rect">
              <a:avLst/>
            </a:prstGeom>
            <a:noFill/>
          </p:spPr>
          <p:txBody>
            <a:bodyPr vert="horz" wrap="none" lIns="88900" tIns="1270" rIns="88900" bIns="44450" rtlCol="0" anchorCtr="0">
              <a:noAutofit/>
            </a:bodyPr>
            <a:lstStyle/>
            <a:p>
              <a:r>
                <a:rPr lang="en-US" sz="1100" dirty="0" smtClean="0">
                  <a:solidFill>
                    <a:schemeClr val="tx2"/>
                  </a:solidFill>
                </a:rPr>
                <a:t>4Q 2014</a:t>
              </a:r>
              <a:endParaRPr lang="en-US" sz="1100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7315200" y="2937932"/>
            <a:ext cx="1371600" cy="1100667"/>
            <a:chOff x="6248400" y="3124199"/>
            <a:chExt cx="1371600" cy="914401"/>
          </a:xfrm>
        </p:grpSpPr>
        <p:sp>
          <p:nvSpPr>
            <p:cNvPr id="91" name="milestoneshape"/>
            <p:cNvSpPr/>
            <p:nvPr/>
          </p:nvSpPr>
          <p:spPr>
            <a:xfrm rot="16200000">
              <a:off x="6256123" y="3192677"/>
              <a:ext cx="146113" cy="161558"/>
            </a:xfrm>
            <a:prstGeom prst="flowChartMerge">
              <a:avLst/>
            </a:prstGeom>
            <a:solidFill>
              <a:srgbClr val="0072BC"/>
            </a:solidFill>
            <a:ln w="25400" cap="flat" cmpd="sng" algn="ctr">
              <a:noFill/>
              <a:prstDash val="solid"/>
            </a:ln>
            <a:effectLst>
              <a:outerShdw blurRad="63500">
                <a:scrgbClr r="0" g="0" b="0">
                  <a:alpha val="50000"/>
                </a:scrgbClr>
              </a:outerShdw>
            </a:effectLst>
            <a:scene3d>
              <a:camera prst="orthographicFront"/>
              <a:lightRig rig="threePt" dir="t"/>
            </a:scene3d>
            <a:sp3d>
              <a:bevelT h="12700"/>
            </a:sp3d>
            <a:extLst>
              <a:ext uri="{91240B29-F687-4f45-9708-019B960494DF}">
                <a14:hiddenLine xmlns:a14="http://schemas.microsoft.com/office/drawing/2010/main" w="254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cxnSp>
          <p:nvCxnSpPr>
            <p:cNvPr id="92" name="milestoneshape"/>
            <p:cNvCxnSpPr/>
            <p:nvPr>
              <p:custDataLst>
                <p:tags r:id="rId1"/>
              </p:custDataLst>
            </p:nvPr>
          </p:nvCxnSpPr>
          <p:spPr>
            <a:xfrm>
              <a:off x="6248400" y="3325304"/>
              <a:ext cx="0" cy="713296"/>
            </a:xfrm>
            <a:prstGeom prst="line">
              <a:avLst/>
            </a:prstGeom>
            <a:ln w="15875">
              <a:solidFill>
                <a:schemeClr val="accent1"/>
              </a:solidFill>
            </a:ln>
            <a:effectLst>
              <a:outerShdw blurRad="63500">
                <a:scrgbClr r="0" g="0" b="0">
                  <a:alpha val="50000"/>
                </a:sc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milestoneshape"/>
            <p:cNvSpPr txBox="1"/>
            <p:nvPr>
              <p:custDataLst>
                <p:tags r:id="rId2"/>
              </p:custDataLst>
            </p:nvPr>
          </p:nvSpPr>
          <p:spPr>
            <a:xfrm>
              <a:off x="6327537" y="3124199"/>
              <a:ext cx="1292463" cy="447886"/>
            </a:xfrm>
            <a:prstGeom prst="rect">
              <a:avLst/>
            </a:prstGeom>
            <a:noFill/>
          </p:spPr>
          <p:txBody>
            <a:bodyPr vert="horz" wrap="square" lIns="88900" tIns="44450" rIns="88900" bIns="44450" rtlCol="0" anchorCtr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sz="1200" dirty="0" smtClean="0"/>
                <a:t>Green Button CMD Rollouts</a:t>
              </a:r>
            </a:p>
            <a:p>
              <a:pPr>
                <a:lnSpc>
                  <a:spcPct val="80000"/>
                </a:lnSpc>
              </a:pPr>
              <a:r>
                <a:rPr lang="en-US" sz="1200" dirty="0" smtClean="0"/>
                <a:t>Nationally</a:t>
              </a:r>
            </a:p>
          </p:txBody>
        </p:sp>
        <p:sp>
          <p:nvSpPr>
            <p:cNvPr id="94" name="milestoneshape"/>
            <p:cNvSpPr txBox="1"/>
            <p:nvPr>
              <p:custDataLst>
                <p:tags r:id="rId3"/>
              </p:custDataLst>
            </p:nvPr>
          </p:nvSpPr>
          <p:spPr>
            <a:xfrm>
              <a:off x="6324600" y="3637397"/>
              <a:ext cx="1184758" cy="274594"/>
            </a:xfrm>
            <a:prstGeom prst="rect">
              <a:avLst/>
            </a:prstGeom>
            <a:noFill/>
          </p:spPr>
          <p:txBody>
            <a:bodyPr vert="horz" wrap="none" lIns="88900" tIns="1270" rIns="88900" bIns="44450" rtlCol="0" anchorCtr="0">
              <a:noAutofit/>
            </a:bodyPr>
            <a:lstStyle/>
            <a:p>
              <a:r>
                <a:rPr lang="en-US" sz="1100" dirty="0" smtClean="0">
                  <a:solidFill>
                    <a:schemeClr val="tx2"/>
                  </a:solidFill>
                </a:rPr>
                <a:t>1H/2015</a:t>
              </a:r>
              <a:endParaRPr lang="en-US" sz="1100" dirty="0">
                <a:solidFill>
                  <a:schemeClr val="tx2"/>
                </a:solidFill>
              </a:endParaRPr>
            </a:p>
          </p:txBody>
        </p:sp>
      </p:grp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42011321"/>
              </p:ext>
            </p:extLst>
          </p:nvPr>
        </p:nvGraphicFramePr>
        <p:xfrm>
          <a:off x="685800" y="3886200"/>
          <a:ext cx="8001000" cy="4571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4" r:lo="rId45" r:qs="rId46" r:cs="rId47"/>
          </a:graphicData>
        </a:graphic>
      </p:graphicFrame>
    </p:spTree>
    <p:extLst>
      <p:ext uri="{BB962C8B-B14F-4D97-AF65-F5344CB8AC3E}">
        <p14:creationId xmlns:p14="http://schemas.microsoft.com/office/powerpoint/2010/main" val="3691747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6200" y="152400"/>
            <a:ext cx="8610600" cy="487362"/>
          </a:xfrm>
        </p:spPr>
        <p:txBody>
          <a:bodyPr>
            <a:noAutofit/>
          </a:bodyPr>
          <a:lstStyle/>
          <a:p>
            <a:r>
              <a:rPr lang="en-US" dirty="0" smtClean="0"/>
              <a:t>NIST Support!</a:t>
            </a: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304800" y="685800"/>
            <a:ext cx="8305800" cy="60631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2600" b="1" dirty="0" smtClean="0"/>
          </a:p>
          <a:p>
            <a:pPr>
              <a:spcBef>
                <a:spcPts val="1200"/>
              </a:spcBef>
            </a:pPr>
            <a:r>
              <a:rPr lang="en-US" sz="2600" b="1" dirty="0" smtClean="0"/>
              <a:t>Testing and Certification</a:t>
            </a:r>
          </a:p>
          <a:p>
            <a:pPr>
              <a:spcBef>
                <a:spcPts val="1200"/>
              </a:spcBef>
            </a:pPr>
            <a:r>
              <a:rPr lang="en-US" sz="2600" b="1" dirty="0" smtClean="0"/>
              <a:t>Open Source Reference Implementation</a:t>
            </a:r>
          </a:p>
          <a:p>
            <a:pPr>
              <a:spcBef>
                <a:spcPts val="1200"/>
              </a:spcBef>
            </a:pPr>
            <a:r>
              <a:rPr lang="en-US" sz="2600" b="1" dirty="0" smtClean="0"/>
              <a:t>Validation tools and Examples</a:t>
            </a:r>
          </a:p>
          <a:p>
            <a:pPr>
              <a:spcBef>
                <a:spcPts val="1200"/>
              </a:spcBef>
            </a:pPr>
            <a:r>
              <a:rPr lang="en-US" sz="2600" b="1" dirty="0" smtClean="0"/>
              <a:t>Web Site Development</a:t>
            </a:r>
          </a:p>
          <a:p>
            <a:pPr>
              <a:spcBef>
                <a:spcPts val="1200"/>
              </a:spcBef>
            </a:pPr>
            <a:r>
              <a:rPr lang="en-US" sz="2600" b="1" dirty="0" smtClean="0"/>
              <a:t>Ecosystem Outreach</a:t>
            </a:r>
          </a:p>
          <a:p>
            <a:pPr marL="971550" lvl="1" indent="-514350">
              <a:buFont typeface="Arial"/>
              <a:buChar char="•"/>
            </a:pPr>
            <a:r>
              <a:rPr lang="en-US" sz="2600" dirty="0" smtClean="0"/>
              <a:t>Policy Makers</a:t>
            </a:r>
          </a:p>
          <a:p>
            <a:pPr marL="971550" lvl="1" indent="-514350">
              <a:buFont typeface="Arial"/>
              <a:buChar char="•"/>
            </a:pPr>
            <a:r>
              <a:rPr lang="en-US" sz="2600" dirty="0" smtClean="0"/>
              <a:t>Utilities</a:t>
            </a:r>
          </a:p>
          <a:p>
            <a:pPr marL="971550" lvl="1" indent="-514350">
              <a:buFont typeface="Arial"/>
              <a:buChar char="•"/>
            </a:pPr>
            <a:r>
              <a:rPr lang="en-US" sz="2600" dirty="0" smtClean="0"/>
              <a:t>Energy Service Providers</a:t>
            </a:r>
          </a:p>
          <a:p>
            <a:pPr marL="971550" lvl="1" indent="-514350">
              <a:buFont typeface="Arial"/>
              <a:buChar char="•"/>
            </a:pPr>
            <a:r>
              <a:rPr lang="en-US" sz="2600" dirty="0" smtClean="0"/>
              <a:t>Energy Efficiency Organizations</a:t>
            </a:r>
          </a:p>
          <a:p>
            <a:pPr marL="971550" lvl="1" indent="-514350">
              <a:buFont typeface="Arial"/>
              <a:buChar char="•"/>
            </a:pPr>
            <a:r>
              <a:rPr lang="en-US" sz="2600" dirty="0" smtClean="0"/>
              <a:t>Consumer Groups</a:t>
            </a:r>
          </a:p>
          <a:p>
            <a:pPr marL="971550" lvl="1" indent="-514350">
              <a:buFont typeface="Arial"/>
              <a:buChar char="•"/>
            </a:pPr>
            <a:r>
              <a:rPr lang="en-US" sz="2600" dirty="0" smtClean="0"/>
              <a:t>Educational Programs</a:t>
            </a:r>
          </a:p>
          <a:p>
            <a:pPr marL="457200" indent="-457200">
              <a:buFont typeface="Arial"/>
              <a:buChar char="•"/>
            </a:pPr>
            <a:endParaRPr lang="en-US" sz="2600" b="1" dirty="0"/>
          </a:p>
        </p:txBody>
      </p:sp>
    </p:spTree>
    <p:extLst>
      <p:ext uri="{BB962C8B-B14F-4D97-AF65-F5344CB8AC3E}">
        <p14:creationId xmlns:p14="http://schemas.microsoft.com/office/powerpoint/2010/main" val="35221273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www.greenbuttondata.org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932FF-7F9D-4E63-A08F-CEA9CB244159}" type="datetime1">
              <a:rPr lang="en-US" smtClean="0"/>
              <a:t>9/16/14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5</a:t>
            </a:fld>
            <a:endParaRPr lang="en-US" dirty="0"/>
          </a:p>
        </p:txBody>
      </p:sp>
      <p:pic>
        <p:nvPicPr>
          <p:cNvPr id="7" name="Picture 6" descr="Screen Shot 2014-09-08 at 1.16.1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828800"/>
            <a:ext cx="3733800" cy="3911600"/>
          </a:xfrm>
          <a:prstGeom prst="rect">
            <a:avLst/>
          </a:prstGeom>
          <a:ln>
            <a:solidFill>
              <a:schemeClr val="accent3">
                <a:lumMod val="50000"/>
              </a:schemeClr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9" name="TextBox 8"/>
          <p:cNvSpPr txBox="1"/>
          <p:nvPr/>
        </p:nvSpPr>
        <p:spPr>
          <a:xfrm>
            <a:off x="4357210" y="1828800"/>
            <a:ext cx="4445197" cy="42165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Learn about Green Button</a:t>
            </a:r>
          </a:p>
          <a:p>
            <a:endParaRPr lang="en-US" sz="2000" dirty="0"/>
          </a:p>
          <a:p>
            <a:r>
              <a:rPr lang="en-US" sz="2000" dirty="0" smtClean="0"/>
              <a:t>Use Cases for Stakeholder Groups</a:t>
            </a:r>
          </a:p>
          <a:p>
            <a:endParaRPr lang="en-US" sz="2000" dirty="0"/>
          </a:p>
          <a:p>
            <a:r>
              <a:rPr lang="en-US" sz="2000" dirty="0" smtClean="0"/>
              <a:t>Index of Communities of Interest</a:t>
            </a:r>
          </a:p>
          <a:p>
            <a:endParaRPr lang="en-US" sz="2000" dirty="0"/>
          </a:p>
          <a:p>
            <a:r>
              <a:rPr lang="en-US" sz="2000" dirty="0" smtClean="0"/>
              <a:t>FAQs for various Stakeholders</a:t>
            </a:r>
          </a:p>
          <a:p>
            <a:endParaRPr lang="en-US" sz="2000" dirty="0" smtClean="0"/>
          </a:p>
          <a:p>
            <a:r>
              <a:rPr lang="en-US" sz="2000" dirty="0" smtClean="0"/>
              <a:t>Tools for CMD and DMD</a:t>
            </a:r>
            <a:endParaRPr lang="en-US" sz="2000" dirty="0"/>
          </a:p>
          <a:p>
            <a:endParaRPr lang="en-US" sz="2000" dirty="0"/>
          </a:p>
          <a:p>
            <a:r>
              <a:rPr lang="en-US" sz="2000" dirty="0" smtClean="0"/>
              <a:t>Library </a:t>
            </a:r>
          </a:p>
          <a:p>
            <a:r>
              <a:rPr lang="en-US" sz="2000" dirty="0"/>
              <a:t> </a:t>
            </a:r>
            <a:r>
              <a:rPr lang="en-US" sz="2000" dirty="0" smtClean="0"/>
              <a:t>  </a:t>
            </a:r>
            <a:r>
              <a:rPr lang="en-US" sz="2000" dirty="0" smtClean="0"/>
              <a:t> </a:t>
            </a:r>
            <a:r>
              <a:rPr lang="en-US" sz="2000" dirty="0" smtClean="0"/>
              <a:t>(Documents/Presentations/Videos</a:t>
            </a:r>
            <a:r>
              <a:rPr lang="en-US" dirty="0" smtClean="0"/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19988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https://</a:t>
            </a:r>
            <a:r>
              <a:rPr lang="en-US" dirty="0" err="1" smtClean="0"/>
              <a:t>services.greenbuttondata.org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E0950-4904-4A9A-A1C1-7D28C34644F1}" type="datetime1">
              <a:rPr lang="en-US" smtClean="0"/>
              <a:t>9/16/14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6</a:t>
            </a:fld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1" y="1259794"/>
            <a:ext cx="3886200" cy="4656913"/>
          </a:xfrm>
        </p:spPr>
        <p:txBody>
          <a:bodyPr>
            <a:normAutofit fontScale="85000" lnSpcReduction="10000"/>
          </a:bodyPr>
          <a:lstStyle/>
          <a:p>
            <a:r>
              <a:rPr lang="en-US" sz="2600" dirty="0" smtClean="0"/>
              <a:t>Developer Guide (overview of ESPI resources) </a:t>
            </a:r>
          </a:p>
          <a:p>
            <a:r>
              <a:rPr lang="en-US" sz="2600" dirty="0" smtClean="0"/>
              <a:t>Sample Data</a:t>
            </a:r>
          </a:p>
          <a:p>
            <a:r>
              <a:rPr lang="en-US" sz="2600" dirty="0" smtClean="0"/>
              <a:t>RESTful API Sandbox</a:t>
            </a:r>
          </a:p>
          <a:p>
            <a:r>
              <a:rPr lang="en-US" sz="2600" dirty="0" smtClean="0"/>
              <a:t>DataCustodian Sandbox</a:t>
            </a:r>
          </a:p>
          <a:p>
            <a:r>
              <a:rPr lang="en-US" sz="2600" dirty="0" smtClean="0"/>
              <a:t>ThirdParty Sandbox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sz="2400" b="1" dirty="0" smtClean="0"/>
              <a:t>Provides Functioning </a:t>
            </a:r>
          </a:p>
          <a:p>
            <a:pPr marL="0" indent="0">
              <a:buNone/>
            </a:pPr>
            <a:r>
              <a:rPr lang="en-US" sz="2400" b="1" dirty="0" smtClean="0"/>
              <a:t>Green Button Data Custodian</a:t>
            </a:r>
          </a:p>
          <a:p>
            <a:pPr marL="0" indent="0">
              <a:buNone/>
            </a:pPr>
            <a:r>
              <a:rPr lang="en-US" sz="2400" b="1" dirty="0" smtClean="0"/>
              <a:t>and Third Party Applications </a:t>
            </a:r>
          </a:p>
          <a:p>
            <a:pPr marL="0" indent="0">
              <a:buNone/>
            </a:pPr>
            <a:r>
              <a:rPr lang="en-US" sz="2400" b="1" dirty="0" smtClean="0"/>
              <a:t>with </a:t>
            </a:r>
            <a:r>
              <a:rPr lang="en-US" sz="2400" b="1" dirty="0" err="1" smtClean="0"/>
              <a:t>RESTful</a:t>
            </a:r>
            <a:r>
              <a:rPr lang="en-US" sz="2400" b="1" dirty="0" smtClean="0"/>
              <a:t> API access.</a:t>
            </a:r>
          </a:p>
        </p:txBody>
      </p:sp>
      <p:pic>
        <p:nvPicPr>
          <p:cNvPr id="3" name="Picture 2" descr="Screen Shot 2014-09-08 at 11.19.28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3708" y="1219200"/>
            <a:ext cx="4405492" cy="4514776"/>
          </a:xfrm>
          <a:prstGeom prst="rect">
            <a:avLst/>
          </a:prstGeom>
          <a:ln>
            <a:solidFill>
              <a:schemeClr val="accent3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265124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Green Button Certification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Download My Data will be announced SOON!</a:t>
            </a:r>
          </a:p>
          <a:p>
            <a:r>
              <a:rPr lang="en-US" sz="2400" dirty="0" smtClean="0"/>
              <a:t>Connect My Data Testing Being Designed</a:t>
            </a:r>
          </a:p>
          <a:p>
            <a:r>
              <a:rPr lang="en-US" sz="2400" dirty="0" smtClean="0"/>
              <a:t>There is pull from the user community</a:t>
            </a:r>
          </a:p>
          <a:p>
            <a:r>
              <a:rPr lang="en-US" sz="2400" dirty="0" smtClean="0"/>
              <a:t>Implementations awaiting certification testing</a:t>
            </a:r>
          </a:p>
          <a:p>
            <a:endParaRPr lang="en-US" sz="2400" dirty="0" smtClean="0">
              <a:hlinkClick r:id="rId2"/>
            </a:endParaRPr>
          </a:p>
          <a:p>
            <a:r>
              <a:rPr lang="en-US" sz="2400" dirty="0" smtClean="0">
                <a:hlinkClick r:id="rId2"/>
              </a:rPr>
              <a:t>http://www.ucaiug.org/GreenButton</a:t>
            </a:r>
            <a:endParaRPr lang="en-US" sz="2400" dirty="0"/>
          </a:p>
          <a:p>
            <a:r>
              <a:rPr lang="en-US" sz="2400" dirty="0" smtClean="0">
                <a:hlinkClick r:id="rId3"/>
              </a:rPr>
              <a:t>http://www.greenbuttondata.org/community</a:t>
            </a:r>
            <a:endParaRPr lang="en-US" sz="2400" dirty="0" smtClean="0"/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  (</a:t>
            </a:r>
            <a:r>
              <a:rPr lang="en-US" sz="2400" dirty="0" err="1" smtClean="0"/>
              <a:t>UCAIug</a:t>
            </a:r>
            <a:r>
              <a:rPr lang="en-US" sz="2400" dirty="0" smtClean="0"/>
              <a:t> </a:t>
            </a:r>
            <a:r>
              <a:rPr lang="en-US" sz="2400" dirty="0" err="1" smtClean="0"/>
              <a:t>OpenADE</a:t>
            </a:r>
            <a:r>
              <a:rPr lang="en-US" sz="2400" dirty="0" smtClean="0"/>
              <a:t> Task Force)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019E2-C63E-4302-AB4D-0FA35C23A8E3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5" name="Picture 4" descr="GreenButtonCertified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800" y="3657600"/>
            <a:ext cx="2198526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5384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22444"/>
            <a:ext cx="8247475" cy="1143000"/>
          </a:xfrm>
        </p:spPr>
        <p:txBody>
          <a:bodyPr>
            <a:normAutofit/>
          </a:bodyPr>
          <a:lstStyle/>
          <a:p>
            <a:r>
              <a:rPr lang="en-US" sz="2000" dirty="0" smtClean="0"/>
              <a:t>Green Button Connect My Data In Washington DC Governmental Services</a:t>
            </a:r>
            <a:endParaRPr lang="en-US" sz="2000" dirty="0"/>
          </a:p>
        </p:txBody>
      </p:sp>
      <p:pic>
        <p:nvPicPr>
          <p:cNvPr id="3" name="Picture 2" descr="Screen Shot 2014-04-02 at 9.08.06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2201" y="990600"/>
            <a:ext cx="5644599" cy="533813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81000" y="2286000"/>
            <a:ext cx="2652564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00" dirty="0" smtClean="0"/>
          </a:p>
          <a:p>
            <a:r>
              <a:rPr lang="en-US" sz="1800" dirty="0" smtClean="0"/>
              <a:t>Providing 15 Minute</a:t>
            </a:r>
          </a:p>
          <a:p>
            <a:r>
              <a:rPr lang="en-US" sz="1800" dirty="0" smtClean="0"/>
              <a:t>Interval Data for 400+</a:t>
            </a:r>
          </a:p>
          <a:p>
            <a:r>
              <a:rPr lang="en-US" sz="1800" dirty="0" smtClean="0"/>
              <a:t>Buildings in Washington</a:t>
            </a:r>
          </a:p>
          <a:p>
            <a:endParaRPr lang="en-US" sz="1800" dirty="0"/>
          </a:p>
          <a:p>
            <a:r>
              <a:rPr lang="en-US" sz="1800" dirty="0" smtClean="0"/>
              <a:t>Local</a:t>
            </a:r>
            <a:r>
              <a:rPr lang="en-US" sz="1800" dirty="0"/>
              <a:t> </a:t>
            </a:r>
            <a:r>
              <a:rPr lang="en-US" sz="1800" dirty="0" smtClean="0"/>
              <a:t>Utility (Pepco) </a:t>
            </a:r>
          </a:p>
          <a:p>
            <a:r>
              <a:rPr lang="en-US" sz="1800" dirty="0" smtClean="0"/>
              <a:t>Providing first in the </a:t>
            </a:r>
          </a:p>
          <a:p>
            <a:r>
              <a:rPr lang="en-US" sz="1800" dirty="0" smtClean="0"/>
              <a:t>Nation deployment with</a:t>
            </a:r>
          </a:p>
          <a:p>
            <a:r>
              <a:rPr lang="en-US" sz="1800" dirty="0" smtClean="0"/>
              <a:t>Green Button Connect</a:t>
            </a:r>
          </a:p>
          <a:p>
            <a:r>
              <a:rPr lang="en-US" sz="1800" dirty="0" smtClean="0"/>
              <a:t>My Data inside! </a:t>
            </a:r>
          </a:p>
          <a:p>
            <a:endParaRPr lang="en-US" sz="1800" dirty="0"/>
          </a:p>
          <a:p>
            <a:r>
              <a:rPr lang="en-US" sz="1800" dirty="0" smtClean="0"/>
              <a:t>Available throughout </a:t>
            </a:r>
          </a:p>
          <a:p>
            <a:r>
              <a:rPr lang="en-US" sz="1800" dirty="0" smtClean="0"/>
              <a:t>Pepco Service Area</a:t>
            </a:r>
            <a:endParaRPr lang="en-US" sz="1800" dirty="0"/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295400"/>
            <a:ext cx="1920480" cy="978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815016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04800" y="1337608"/>
            <a:ext cx="85344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latin typeface="Century Gothic" pitchFamily="34" charset="0"/>
              </a:rPr>
              <a:t> </a:t>
            </a:r>
            <a:r>
              <a:rPr lang="en-US" sz="2000" i="1" dirty="0" smtClean="0">
                <a:latin typeface="Century Gothic" pitchFamily="34" charset="0"/>
              </a:rPr>
              <a:t>“The Administration will </a:t>
            </a:r>
            <a:r>
              <a:rPr lang="en-US" sz="2000" b="1" i="1" dirty="0" smtClean="0">
                <a:latin typeface="Century Gothic" pitchFamily="34" charset="0"/>
              </a:rPr>
              <a:t>leverage </a:t>
            </a:r>
            <a:r>
              <a:rPr lang="en-US" sz="2000" b="1" i="1" dirty="0">
                <a:latin typeface="Century Gothic" pitchFamily="34" charset="0"/>
              </a:rPr>
              <a:t>the </a:t>
            </a:r>
            <a:r>
              <a:rPr lang="en-US" sz="2000" b="1" i="1" dirty="0" smtClean="0">
                <a:latin typeface="Century Gothic" pitchFamily="34" charset="0"/>
              </a:rPr>
              <a:t>‘Green Button’ </a:t>
            </a:r>
            <a:r>
              <a:rPr lang="en-US" sz="2000" b="1" i="1" dirty="0">
                <a:latin typeface="Century Gothic" pitchFamily="34" charset="0"/>
              </a:rPr>
              <a:t>standard </a:t>
            </a:r>
            <a:r>
              <a:rPr lang="en-US" sz="2000" i="1" dirty="0">
                <a:latin typeface="Century Gothic" pitchFamily="34" charset="0"/>
              </a:rPr>
              <a:t>– which aggregates energy data in a secure, easy to use format – within federal facilities to increase their ability to manage energy consumption, reduce greenhouse gas emissions, and meet sustainability goals</a:t>
            </a:r>
            <a:r>
              <a:rPr lang="en-US" sz="2000" i="1" dirty="0" smtClean="0">
                <a:latin typeface="Century Gothic" pitchFamily="34" charset="0"/>
              </a:rPr>
              <a:t>.</a:t>
            </a:r>
            <a:r>
              <a:rPr lang="en-US" sz="2000" dirty="0" smtClean="0">
                <a:latin typeface="Century Gothic" pitchFamily="34" charset="0"/>
              </a:rPr>
              <a:t>”  The President’s Climate Action Plan, June 25, 2013</a:t>
            </a:r>
            <a:endParaRPr lang="en-US" sz="2000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6200" y="152400"/>
            <a:ext cx="8610600" cy="487362"/>
          </a:xfrm>
        </p:spPr>
        <p:txBody>
          <a:bodyPr>
            <a:noAutofit/>
          </a:bodyPr>
          <a:lstStyle/>
          <a:p>
            <a:r>
              <a:rPr lang="en-US" dirty="0" smtClean="0"/>
              <a:t>US Federal Government Commitment</a:t>
            </a: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152400" y="685800"/>
            <a:ext cx="6858000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600" b="1" dirty="0"/>
              <a:t>Climate Action </a:t>
            </a:r>
            <a:r>
              <a:rPr lang="en-US" sz="2600" b="1" dirty="0" smtClean="0"/>
              <a:t>Plan</a:t>
            </a:r>
            <a:endParaRPr lang="en-US" sz="2600" b="1" dirty="0"/>
          </a:p>
        </p:txBody>
      </p:sp>
      <p:sp>
        <p:nvSpPr>
          <p:cNvPr id="6" name="Rectangle 5"/>
          <p:cNvSpPr/>
          <p:nvPr/>
        </p:nvSpPr>
        <p:spPr>
          <a:xfrm>
            <a:off x="152400" y="3409266"/>
            <a:ext cx="85344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600" b="1" dirty="0" smtClean="0"/>
              <a:t>Presidential Memorandum (to all Federal agencies) </a:t>
            </a:r>
            <a:endParaRPr lang="en-US" sz="26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314325" y="4007584"/>
            <a:ext cx="852487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latin typeface="Century Gothic" pitchFamily="34" charset="0"/>
              </a:rPr>
              <a:t> </a:t>
            </a:r>
            <a:r>
              <a:rPr lang="en-US" sz="2000" i="1" dirty="0">
                <a:latin typeface="Century Gothic" pitchFamily="34" charset="0"/>
              </a:rPr>
              <a:t>“Sec. 3. Building Performance and Energy </a:t>
            </a:r>
            <a:r>
              <a:rPr lang="en-US" sz="2000" i="1" dirty="0" smtClean="0">
                <a:latin typeface="Century Gothic" pitchFamily="34" charset="0"/>
              </a:rPr>
              <a:t>Management </a:t>
            </a:r>
            <a:r>
              <a:rPr lang="en-US" sz="2000" i="1" dirty="0">
                <a:latin typeface="Century Gothic" pitchFamily="34" charset="0"/>
              </a:rPr>
              <a:t>.. </a:t>
            </a:r>
            <a:r>
              <a:rPr lang="en-US" sz="2000" i="1" dirty="0" smtClean="0">
                <a:latin typeface="Century Gothic" pitchFamily="34" charset="0"/>
              </a:rPr>
              <a:t>each </a:t>
            </a:r>
            <a:r>
              <a:rPr lang="en-US" sz="2000" i="1" dirty="0">
                <a:latin typeface="Century Gothic" pitchFamily="34" charset="0"/>
              </a:rPr>
              <a:t>agency shall: </a:t>
            </a:r>
            <a:r>
              <a:rPr lang="en-US" sz="2000" b="1" i="1" dirty="0">
                <a:latin typeface="Century Gothic" pitchFamily="34" charset="0"/>
              </a:rPr>
              <a:t>… </a:t>
            </a:r>
            <a:r>
              <a:rPr lang="en-US" sz="2000" b="1" i="1" dirty="0" smtClean="0">
                <a:latin typeface="Century Gothic" pitchFamily="34" charset="0"/>
              </a:rPr>
              <a:t>incorporate </a:t>
            </a:r>
            <a:r>
              <a:rPr lang="en-US" sz="2000" b="1" i="1" dirty="0">
                <a:latin typeface="Century Gothic" pitchFamily="34" charset="0"/>
              </a:rPr>
              <a:t>Green Button into reporting</a:t>
            </a:r>
            <a:r>
              <a:rPr lang="en-US" sz="2000" i="1" dirty="0">
                <a:latin typeface="Century Gothic" pitchFamily="34" charset="0"/>
              </a:rPr>
              <a:t>, data analytics and automation, and processes, in consultation with local </a:t>
            </a:r>
            <a:r>
              <a:rPr lang="en-US" sz="2000" i="1" dirty="0" smtClean="0">
                <a:latin typeface="Century Gothic" pitchFamily="34" charset="0"/>
              </a:rPr>
              <a:t>utilities …”  [.. GSA, EPA pilots …]</a:t>
            </a:r>
            <a:r>
              <a:rPr lang="en-US" sz="2000" dirty="0">
                <a:latin typeface="Century Gothic" pitchFamily="34" charset="0"/>
              </a:rPr>
              <a:t> </a:t>
            </a:r>
            <a:r>
              <a:rPr lang="en-US" sz="2000" dirty="0" smtClean="0">
                <a:latin typeface="Century Gothic" pitchFamily="34" charset="0"/>
              </a:rPr>
              <a:t>Presidential Memorandum on Federal Leadership in Energy Management, December 5, 2013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460919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NECTORCOLOR" val="79;129;189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NECTORCOLOR" val="79;129;189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LESTONE4" val="0,114,188,-16747844,False;7/27/2005 12:00:00 AM;Milestone 2;False;False;False;False;False;tbName;4;;11;;10;4;-1;-1;False;120;False;False;False;False;False;-1;300.1092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LESTONE4" val="0,114,188,-16747844,False;7/27/2005 12:00:00 AM;Milestone 2;False;False;False;False;False;tbDate;4;;11;;10;4;-1;-1;False;120;False;False;False;False;False;-1;300.1092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NECTORCOLOR" val="79;129;189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LESTONE4" val="0,114,188,-16747844,False;7/27/2005 12:00:00 AM;Milestone 2;False;False;False;False;False;tbName;4;;11;;10;4;-1;-1;False;120;False;False;False;False;False;-1;300.1092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LESTONE4" val="0,114,188,-16747844,False;7/27/2005 12:00:00 AM;Milestone 2;False;False;False;False;False;tbDate;4;;11;;10;4;-1;-1;False;120;False;False;False;False;False;-1;300.1092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NECTORCOLOR" val="79;129;189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LESTONE4" val="0,114,188,-16747844,False;7/27/2005 12:00:00 AM;Milestone 2;False;False;False;False;False;tbName;4;;11;;10;4;-1;-1;False;120;False;False;False;False;False;-1;300.1092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LESTONE4" val="0,114,188,-16747844,False;7/27/2005 12:00:00 AM;Milestone 2;False;False;False;False;False;tbDate;4;;11;;10;4;-1;-1;False;120;False;False;False;False;False;-1;300.1092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NECTORCOLOR" val="79;129;18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LESTONE4" val="0,114,188,-16747844,False;7/27/2005 12:00:00 AM;Milestone 2;False;False;False;False;False;tbName;4;;11;;10;4;-1;-1;False;120;False;False;False;False;False;-1;300.1092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LESTONE4" val="0,114,188,-16747844,False;7/27/2005 12:00:00 AM;Milestone 2;False;False;False;False;False;tbName;4;;11;;10;4;-1;-1;False;120;False;False;False;False;False;-1;300.1092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LESTONE4" val="0,114,188,-16747844,False;7/27/2005 12:00:00 AM;Milestone 2;False;False;False;False;False;tbDate;4;;11;;10;4;-1;-1;False;120;False;False;False;False;False;-1;300.1092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NECTORCOLOR" val="79;129;189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LESTONE4" val="0,114,188,-16747844,False;7/27/2005 12:00:00 AM;Milestone 2;False;False;False;False;False;tbName;4;;11;;10;4;-1;-1;False;120;False;False;False;False;False;-1;300.1092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LESTONE4" val="0,114,188,-16747844,False;7/27/2005 12:00:00 AM;Milestone 2;False;False;False;False;False;tbDate;4;;11;;10;4;-1;-1;False;120;False;False;False;False;False;-1;300.1092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NECTORCOLOR" val="79;129;189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LESTONE4" val="0,114,188,-16747844,False;7/27/2005 12:00:00 AM;Milestone 2;False;False;False;False;False;tbName;4;;11;;10;4;-1;-1;False;120;False;False;False;False;False;-1;300.1092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NECTORCOLOR" val="79;129;189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LESTONE4" val="0,114,188,-16747844,False;7/27/2005 12:00:00 AM;Milestone 2;False;False;False;False;False;tbName;4;;11;;10;4;-1;-1;False;120;False;False;False;False;False;-1;300.1092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NECTORCOLOR" val="79;129;18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LESTONE4" val="0,114,188,-16747844,False;7/27/2005 12:00:00 AM;Milestone 2;False;False;False;False;False;tbDate;4;;11;;10;4;-1;-1;False;120;False;False;False;False;False;-1;300.1092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LESTONE4" val="0,114,188,-16747844,False;7/27/2005 12:00:00 AM;Milestone 2;False;False;False;False;False;tbName;4;;11;;10;4;-1;-1;False;120;False;False;False;False;False;-1;300.1092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NECTORCOLOR" val="79;129;189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LESTONE4" val="0,114,188,-16747844,False;7/27/2005 12:00:00 AM;Milestone 2;False;False;False;False;False;tbName;4;;11;;10;4;-1;-1;False;120;False;False;False;False;False;-1;300.1092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NECTORCOLOR" val="79;129;189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LESTONE4" val="0,114,188,-16747844,False;7/27/2005 12:00:00 AM;Milestone 2;False;False;False;False;False;tbName;4;;11;;10;4;-1;-1;False;120;False;False;False;False;False;-1;300.1092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LESTONE4" val="0,114,188,-16747844,False;7/27/2005 12:00:00 AM;Milestone 2;False;False;False;False;False;tbDate;4;;11;;10;4;-1;-1;False;120;False;False;False;False;False;-1;300.1092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NECTORCOLOR" val="79;129;189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LESTONE4" val="0,114,188,-16747844,False;7/27/2005 12:00:00 AM;Milestone 2;False;False;False;False;False;tbName;4;;11;;10;4;-1;-1;False;120;False;False;False;False;False;-1;300.1092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LESTONE4" val="0,114,188,-16747844,False;7/27/2005 12:00:00 AM;Milestone 2;False;False;False;False;False;tbDate;4;;11;;10;4;-1;-1;False;120;False;False;False;False;False;-1;300.1092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NECTORCOLOR" val="79;129;18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NECTORCOLOR" val="79;129;189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LESTONE4" val="0,114,188,-16747844,False;7/27/2005 12:00:00 AM;Milestone 2;False;False;False;False;False;tbName;4;;11;;10;4;-1;-1;False;120;False;False;False;False;False;-1;300.1092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LESTONE4" val="0,114,188,-16747844,False;7/27/2005 12:00:00 AM;Milestone 2;False;False;False;False;False;tbDate;4;;11;;10;4;-1;-1;False;120;False;False;False;False;False;-1;300.109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LESTONE4" val="0,114,188,-16747844,False;7/27/2005 12:00:00 AM;Milestone 2;False;False;False;False;False;tbName;4;;11;;10;4;-1;-1;False;120;False;False;False;False;False;-1;300.109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LESTONE4" val="0,114,188,-16747844,False;7/27/2005 12:00:00 AM;Milestone 2;False;False;False;False;False;tbDate;4;;11;;10;4;-1;-1;False;120;False;False;False;False;False;-1;300.109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NNECTORCOLOR" val="79;129;189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LESTONE4" val="0,114,188,-16747844,False;7/27/2005 12:00:00 AM;Milestone 2;False;False;False;False;False;tbName;4;;11;;10;4;-1;-1;False;120;False;False;False;False;False;-1;300.1092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LESTONE4" val="0,114,188,-16747844,False;7/27/2005 12:00:00 AM;Milestone 2;False;False;False;False;False;tbDate;4;;11;;10;4;-1;-1;False;120;False;False;False;False;False;-1;300.1092"/>
</p:tagLst>
</file>

<file path=ppt/theme/theme1.xml><?xml version="1.0" encoding="utf-8"?>
<a:theme xmlns:a="http://schemas.openxmlformats.org/drawingml/2006/main" name="smartgrid_templateel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SGIG">
  <a:themeElements>
    <a:clrScheme name="Smart Grid Colors">
      <a:dk1>
        <a:srgbClr val="595959"/>
      </a:dk1>
      <a:lt1>
        <a:srgbClr val="FFFFFF"/>
      </a:lt1>
      <a:dk2>
        <a:srgbClr val="595959"/>
      </a:dk2>
      <a:lt2>
        <a:srgbClr val="FFFFFF"/>
      </a:lt2>
      <a:accent1>
        <a:srgbClr val="2B4C74"/>
      </a:accent1>
      <a:accent2>
        <a:srgbClr val="21669F"/>
      </a:accent2>
      <a:accent3>
        <a:srgbClr val="84979E"/>
      </a:accent3>
      <a:accent4>
        <a:srgbClr val="85B043"/>
      </a:accent4>
      <a:accent5>
        <a:srgbClr val="B8D51F"/>
      </a:accent5>
      <a:accent6>
        <a:srgbClr val="78ABC2"/>
      </a:accent6>
      <a:hlink>
        <a:srgbClr val="254162"/>
      </a:hlink>
      <a:folHlink>
        <a:srgbClr val="254162"/>
      </a:folHlink>
    </a:clrScheme>
    <a:fontScheme name="Smart Grid Template Font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>
          <a:solidFill>
            <a:schemeClr val="tx1"/>
          </a:solidFill>
        </a:ln>
        <a:effectLst/>
      </a:spPr>
      <a:bodyPr tIns="91440" bIns="91440" rtlCol="0" anchor="ctr"/>
      <a:lstStyle>
        <a:defPPr algn="ctr">
          <a:defRPr sz="1600" b="1" dirty="0" smtClean="0">
            <a:solidFill>
              <a:schemeClr val="bg1"/>
            </a:solidFill>
          </a:defRPr>
        </a:defPPr>
      </a:lstStyle>
      <a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a: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Palatino Linotype" pitchFamily="18" charset="0"/>
          </a:defRPr>
        </a:defPPr>
      </a:lstStyle>
    </a:lnDef>
    <a:txDef>
      <a:spPr>
        <a:noFill/>
      </a:spPr>
      <a:bodyPr wrap="square" tIns="91440" bIns="91440" rtlCol="0">
        <a:noAutofit/>
      </a:bodyPr>
      <a:lstStyle>
        <a:defPPr marL="0" indent="0">
          <a:buFont typeface="Arial" pitchFamily="34" charset="0"/>
          <a:buNone/>
          <a:defRPr sz="1400" dirty="0" err="1" smtClean="0"/>
        </a:defPPr>
      </a:lstStyle>
    </a:txDef>
  </a:objectDefaults>
  <a:extraClrSchemeLst>
    <a:extraClrScheme>
      <a:clrScheme name="energy practice template 1">
        <a:dk1>
          <a:srgbClr val="000000"/>
        </a:dk1>
        <a:lt1>
          <a:srgbClr val="FFFFFF"/>
        </a:lt1>
        <a:dk2>
          <a:srgbClr val="5C1C49"/>
        </a:dk2>
        <a:lt2>
          <a:srgbClr val="B3C4D1"/>
        </a:lt2>
        <a:accent1>
          <a:srgbClr val="093678"/>
        </a:accent1>
        <a:accent2>
          <a:srgbClr val="FDDC51"/>
        </a:accent2>
        <a:accent3>
          <a:srgbClr val="FFFFFF"/>
        </a:accent3>
        <a:accent4>
          <a:srgbClr val="000000"/>
        </a:accent4>
        <a:accent5>
          <a:srgbClr val="AAAEBE"/>
        </a:accent5>
        <a:accent6>
          <a:srgbClr val="E5C749"/>
        </a:accent6>
        <a:hlink>
          <a:srgbClr val="8F2E00"/>
        </a:hlink>
        <a:folHlink>
          <a:srgbClr val="339933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Custom Color 1">
      <a:srgbClr val="5C2801"/>
    </a:custClr>
    <a:custClr name="Custom Color 2">
      <a:srgbClr val="8F2E00"/>
    </a:custClr>
    <a:custClr name="Custom Color 3">
      <a:srgbClr val="B16D4D"/>
    </a:custClr>
    <a:custClr name="Custom Color 4">
      <a:srgbClr val="9D7792"/>
    </a:custClr>
    <a:custClr name="Custom Color 5">
      <a:srgbClr val="5B7FB5"/>
    </a:custClr>
    <a:custClr name="Custom Color 6">
      <a:srgbClr val="2D9F97"/>
    </a:custClr>
    <a:custClr name="Custom Color 7">
      <a:srgbClr val="79805A"/>
    </a:custClr>
  </a:custClr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Arnold_UNH02242012.pptx</Template>
  <TotalTime>39489</TotalTime>
  <Words>669</Words>
  <Application>Microsoft Macintosh PowerPoint</Application>
  <PresentationFormat>On-screen Show (4:3)</PresentationFormat>
  <Paragraphs>155</Paragraphs>
  <Slides>11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3" baseType="lpstr">
      <vt:lpstr>smartgrid_templateel</vt:lpstr>
      <vt:lpstr>SGIG</vt:lpstr>
      <vt:lpstr>PowerPoint Presentation</vt:lpstr>
      <vt:lpstr>Green Button Across the Nation</vt:lpstr>
      <vt:lpstr>Green Button Evolution</vt:lpstr>
      <vt:lpstr>NIST Support!</vt:lpstr>
      <vt:lpstr>www.greenbuttondata.org</vt:lpstr>
      <vt:lpstr>https://services.greenbuttondata.org</vt:lpstr>
      <vt:lpstr>Green Button Certification</vt:lpstr>
      <vt:lpstr>Green Button Connect My Data In Washington DC Governmental Services</vt:lpstr>
      <vt:lpstr>US Federal Government Commitment</vt:lpstr>
      <vt:lpstr>Deployed Use Case for GSA Energy Management</vt:lpstr>
      <vt:lpstr>PowerPoint Presentation</vt:lpstr>
    </vt:vector>
  </TitlesOfParts>
  <Company>NIST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Grid</dc:title>
  <dc:creator>David Wollman</dc:creator>
  <cp:lastModifiedBy>John Teeter</cp:lastModifiedBy>
  <cp:revision>834</cp:revision>
  <cp:lastPrinted>2014-09-02T17:27:04Z</cp:lastPrinted>
  <dcterms:created xsi:type="dcterms:W3CDTF">2012-03-01T01:21:16Z</dcterms:created>
  <dcterms:modified xsi:type="dcterms:W3CDTF">2014-09-16T17:43:58Z</dcterms:modified>
</cp:coreProperties>
</file>